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3"/>
  </p:notesMasterIdLst>
  <p:sldIdLst>
    <p:sldId id="27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73" r:id="rId14"/>
    <p:sldId id="268" r:id="rId15"/>
    <p:sldId id="274" r:id="rId16"/>
    <p:sldId id="269" r:id="rId17"/>
    <p:sldId id="270" r:id="rId18"/>
    <p:sldId id="275" r:id="rId19"/>
    <p:sldId id="271" r:id="rId20"/>
    <p:sldId id="276" r:id="rId21"/>
    <p:sldId id="278" r:id="rId22"/>
  </p:sldIdLst>
  <p:sldSz cx="10688638" cy="7562850"/>
  <p:notesSz cx="9926638" cy="6797675"/>
  <p:defaultTextStyle>
    <a:defPPr>
      <a:defRPr lang="ja-JP"/>
    </a:defPPr>
    <a:lvl1pPr marL="0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382">
          <p15:clr>
            <a:srgbClr val="A4A3A4"/>
          </p15:clr>
        </p15:guide>
        <p15:guide id="4" pos="3367">
          <p15:clr>
            <a:srgbClr val="A4A3A4"/>
          </p15:clr>
        </p15:guide>
        <p15:guide id="5" orient="horz" pos="23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9900"/>
    <a:srgbClr val="D1A375"/>
    <a:srgbClr val="FAC157"/>
    <a:srgbClr val="FA9127"/>
    <a:srgbClr val="F79D7F"/>
    <a:srgbClr val="F77F9D"/>
    <a:srgbClr val="DD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3" autoAdjust="0"/>
    <p:restoredTop sz="95192" autoAdjust="0"/>
  </p:normalViewPr>
  <p:slideViewPr>
    <p:cSldViewPr snapToGrid="0" snapToObjects="1">
      <p:cViewPr varScale="1">
        <p:scale>
          <a:sx n="68" d="100"/>
          <a:sy n="68" d="100"/>
        </p:scale>
        <p:origin x="78" y="924"/>
      </p:cViewPr>
      <p:guideLst>
        <p:guide orient="horz" pos="2160"/>
        <p:guide pos="3120"/>
        <p:guide orient="horz" pos="2382"/>
        <p:guide pos="3367"/>
        <p:guide orient="horz" pos="23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29862-4191-3A49-A6D7-DE89A026EC45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20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29001-70C0-A946-A8C5-ED84F301D5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0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48" y="2349387"/>
            <a:ext cx="9085342" cy="1621111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7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14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329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2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5362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35246" y="1946734"/>
            <a:ext cx="5533597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0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29681" y="1692890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29681" y="2398405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49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53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9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9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433" y="1582598"/>
            <a:ext cx="3516489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96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22" indent="0">
              <a:buNone/>
              <a:defRPr sz="3200"/>
            </a:lvl2pPr>
            <a:lvl3pPr marL="1042843" indent="0">
              <a:buNone/>
              <a:defRPr sz="2700"/>
            </a:lvl3pPr>
            <a:lvl4pPr marL="1564265" indent="0">
              <a:buNone/>
              <a:defRPr sz="2300"/>
            </a:lvl4pPr>
            <a:lvl5pPr marL="2085686" indent="0">
              <a:buNone/>
              <a:defRPr sz="2300"/>
            </a:lvl5pPr>
            <a:lvl6pPr marL="2607108" indent="0">
              <a:buNone/>
              <a:defRPr sz="2300"/>
            </a:lvl6pPr>
            <a:lvl7pPr marL="3128529" indent="0">
              <a:buNone/>
              <a:defRPr sz="2300"/>
            </a:lvl7pPr>
            <a:lvl8pPr marL="3649949" indent="0">
              <a:buNone/>
              <a:defRPr sz="2300"/>
            </a:lvl8pPr>
            <a:lvl9pPr marL="4171371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28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68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059364" y="334378"/>
            <a:ext cx="2809479" cy="711643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5362" y="334378"/>
            <a:ext cx="8255859" cy="71164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1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  <a:prstGeom prst="rect">
            <a:avLst/>
          </a:prstGeom>
        </p:spPr>
        <p:txBody>
          <a:bodyPr vert="horz" lIns="104284" tIns="52142" rIns="104284" bIns="5214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2" y="1764667"/>
            <a:ext cx="9619774" cy="4991131"/>
          </a:xfrm>
          <a:prstGeom prst="rect">
            <a:avLst/>
          </a:prstGeom>
        </p:spPr>
        <p:txBody>
          <a:bodyPr vert="horz" lIns="104284" tIns="52142" rIns="104284" bIns="5214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1953" y="7009643"/>
            <a:ext cx="3384735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7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1422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65" indent="-391065" algn="l" defTabSz="521422" rtl="0" eaLnBrk="1" latinLnBrk="0" hangingPunct="1">
        <a:spcBef>
          <a:spcPct val="20000"/>
        </a:spcBef>
        <a:buFont typeface="Arial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09" indent="-325888" algn="l" defTabSz="521422" rtl="0" eaLnBrk="1" latinLnBrk="0" hangingPunct="1">
        <a:spcBef>
          <a:spcPct val="20000"/>
        </a:spcBef>
        <a:buFont typeface="Arial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54" indent="-260710" algn="l" defTabSz="521422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75" indent="-260710" algn="l" defTabSz="521422" rtl="0" eaLnBrk="1" latinLnBrk="0" hangingPunct="1">
        <a:spcBef>
          <a:spcPct val="20000"/>
        </a:spcBef>
        <a:buFont typeface="Arial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97" indent="-260710" algn="l" defTabSz="521422" rtl="0" eaLnBrk="1" latinLnBrk="0" hangingPunct="1">
        <a:spcBef>
          <a:spcPct val="20000"/>
        </a:spcBef>
        <a:buFont typeface="Arial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18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240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66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08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22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43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265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686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08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52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4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71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5.png"/><Relationship Id="rId4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7.png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0.JP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15.png"/><Relationship Id="rId4" Type="http://schemas.openxmlformats.org/officeDocument/2006/relationships/image" Target="../media/image51.emf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15.png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gif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pic>
        <p:nvPicPr>
          <p:cNvPr id="5" name="図 4" descr="表紙イラスト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62" y="3515325"/>
            <a:ext cx="4935515" cy="3004515"/>
          </a:xfrm>
          <a:prstGeom prst="rect">
            <a:avLst/>
          </a:prstGeom>
        </p:spPr>
      </p:pic>
      <p:pic>
        <p:nvPicPr>
          <p:cNvPr id="11" name="図 10" descr="タイト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80" y="962507"/>
            <a:ext cx="7358716" cy="178301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050868" y="6757931"/>
            <a:ext cx="3470571" cy="42368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ja-JP" dirty="0"/>
              <a:t>［島原半島ジオパークめぐり］</a:t>
            </a:r>
          </a:p>
        </p:txBody>
      </p:sp>
      <p:pic>
        <p:nvPicPr>
          <p:cNvPr id="9" name="図 8" descr="わくわく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0" y="500690"/>
            <a:ext cx="2644753" cy="184869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64782" y="754758"/>
            <a:ext cx="6671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しま　ばら　はん　とう　たん　けん　たい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797" y="2937212"/>
            <a:ext cx="2430406" cy="320153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903" y="3515325"/>
            <a:ext cx="3529295" cy="3733611"/>
          </a:xfrm>
          <a:prstGeom prst="rect">
            <a:avLst/>
          </a:prstGeom>
        </p:spPr>
      </p:pic>
      <p:sp>
        <p:nvSpPr>
          <p:cNvPr id="20" name="角丸四角形吹き出し 19"/>
          <p:cNvSpPr/>
          <p:nvPr/>
        </p:nvSpPr>
        <p:spPr>
          <a:xfrm>
            <a:off x="566654" y="2582995"/>
            <a:ext cx="2569122" cy="708434"/>
          </a:xfrm>
          <a:prstGeom prst="wedgeRoundRectCallout">
            <a:avLst>
              <a:gd name="adj1" fmla="val 32231"/>
              <a:gd name="adj2" fmla="val 835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びっくり！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1" name="角丸四角形吹き出し 20"/>
          <p:cNvSpPr/>
          <p:nvPr/>
        </p:nvSpPr>
        <p:spPr>
          <a:xfrm>
            <a:off x="6858542" y="2736185"/>
            <a:ext cx="2537706" cy="708433"/>
          </a:xfrm>
          <a:prstGeom prst="wedgeRoundRectCallout">
            <a:avLst>
              <a:gd name="adj1" fmla="val -38636"/>
              <a:gd name="adj2" fmla="val 1000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なるほど！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64782" y="6138747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ジーナちゃん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66820" y="6843065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ジーオくん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84426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33CC33">
              <a:alpha val="21961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69" y="1588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テキスト ボックス 21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</a:t>
            </a:r>
            <a:endParaRPr lang="ja-JP" altLang="en-US" sz="1300" dirty="0"/>
          </a:p>
        </p:txBody>
      </p:sp>
      <p:grpSp>
        <p:nvGrpSpPr>
          <p:cNvPr id="21" name="グループ化 20"/>
          <p:cNvGrpSpPr/>
          <p:nvPr/>
        </p:nvGrpSpPr>
        <p:grpSpPr>
          <a:xfrm>
            <a:off x="3879430" y="562174"/>
            <a:ext cx="6344972" cy="6579971"/>
            <a:chOff x="3879430" y="562174"/>
            <a:chExt cx="6344972" cy="6579971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79430" y="562174"/>
              <a:ext cx="6344972" cy="6579971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59554" y="1059533"/>
              <a:ext cx="1104900" cy="457200"/>
            </a:xfrm>
            <a:prstGeom prst="rect">
              <a:avLst/>
            </a:prstGeom>
          </p:spPr>
        </p:pic>
      </p:grpSp>
      <p:grpSp>
        <p:nvGrpSpPr>
          <p:cNvPr id="19" name="グループ化 18"/>
          <p:cNvGrpSpPr/>
          <p:nvPr/>
        </p:nvGrpSpPr>
        <p:grpSpPr>
          <a:xfrm>
            <a:off x="4500239" y="782534"/>
            <a:ext cx="4983215" cy="2507673"/>
            <a:chOff x="4500239" y="782534"/>
            <a:chExt cx="4983215" cy="2507673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6"/>
            <a:srcRect b="67863"/>
            <a:stretch/>
          </p:blipFill>
          <p:spPr>
            <a:xfrm>
              <a:off x="4500239" y="1046102"/>
              <a:ext cx="4983215" cy="661251"/>
            </a:xfrm>
            <a:prstGeom prst="rect">
              <a:avLst/>
            </a:prstGeom>
          </p:spPr>
        </p:pic>
        <p:pic>
          <p:nvPicPr>
            <p:cNvPr id="14" name="図 13"/>
            <p:cNvPicPr>
              <a:picLocks noChangeAspect="1"/>
            </p:cNvPicPr>
            <p:nvPr/>
          </p:nvPicPr>
          <p:blipFill rotWithShape="1">
            <a:blip r:embed="rId6"/>
            <a:srcRect t="35726" b="32137"/>
            <a:stretch/>
          </p:blipFill>
          <p:spPr>
            <a:xfrm>
              <a:off x="4500239" y="1967705"/>
              <a:ext cx="4983215" cy="661251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 rotWithShape="1">
            <a:blip r:embed="rId6"/>
            <a:srcRect t="67863"/>
            <a:stretch/>
          </p:blipFill>
          <p:spPr>
            <a:xfrm>
              <a:off x="4500239" y="2628956"/>
              <a:ext cx="4983215" cy="661251"/>
            </a:xfrm>
            <a:prstGeom prst="rect">
              <a:avLst/>
            </a:prstGeom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4743450" y="782534"/>
              <a:ext cx="29037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つ　　く　　も　　じま</a:t>
              </a:r>
              <a:endParaRPr kumimoji="1" lang="ja-JP" altLang="en-US" sz="1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4546599" y="1685840"/>
              <a:ext cx="1365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まゆ　やま</a:t>
              </a:r>
              <a:endParaRPr kumimoji="1" lang="ja-JP" altLang="en-US" sz="1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468099" y="634205"/>
            <a:ext cx="7067818" cy="6764611"/>
            <a:chOff x="468099" y="634205"/>
            <a:chExt cx="7067818" cy="6764611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468099" y="634205"/>
              <a:ext cx="2826894" cy="1190134"/>
            </a:xfrm>
            <a:prstGeom prst="wedgeRoundRectCallout">
              <a:avLst>
                <a:gd name="adj1" fmla="val 21971"/>
                <a:gd name="adj2" fmla="val 11186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ja-JP" sz="3200" b="1" dirty="0">
                  <a:ea typeface="HG丸ｺﾞｼｯｸM-PRO"/>
                </a:rPr>
                <a:t>島が山</a:t>
              </a:r>
              <a:r>
                <a:rPr lang="ja-JP" altLang="ja-JP" sz="3200" b="1" dirty="0" smtClean="0">
                  <a:ea typeface="HG丸ｺﾞｼｯｸM-PRO"/>
                </a:rPr>
                <a:t>から</a:t>
              </a:r>
              <a:endParaRPr lang="en-US" altLang="ja-JP" sz="3200" b="1" dirty="0" smtClean="0">
                <a:ea typeface="HG丸ｺﾞｼｯｸM-PRO"/>
              </a:endParaRPr>
            </a:p>
            <a:p>
              <a:r>
                <a:rPr lang="ja-JP" altLang="ja-JP" sz="3200" b="1" dirty="0" smtClean="0">
                  <a:ea typeface="HG丸ｺﾞｼｯｸM-PRO"/>
                </a:rPr>
                <a:t>やって</a:t>
              </a:r>
              <a:r>
                <a:rPr lang="ja-JP" altLang="ja-JP" sz="3200" b="1" dirty="0">
                  <a:ea typeface="HG丸ｺﾞｼｯｸM-PRO"/>
                </a:rPr>
                <a:t>きた</a:t>
              </a:r>
              <a:r>
                <a:rPr lang="ja-JP" altLang="ja-JP" sz="3200" b="1" dirty="0" smtClean="0">
                  <a:ea typeface="HG丸ｺﾞｼｯｸM-PRO"/>
                </a:rPr>
                <a:t>？</a:t>
              </a:r>
              <a:endParaRPr lang="ja-JP" altLang="en-US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" name="角丸四角形吹き出し 11"/>
            <p:cNvSpPr/>
            <p:nvPr/>
          </p:nvSpPr>
          <p:spPr>
            <a:xfrm>
              <a:off x="5433776" y="5512332"/>
              <a:ext cx="2102141" cy="1167868"/>
            </a:xfrm>
            <a:prstGeom prst="wedgeRoundRectCallout">
              <a:avLst>
                <a:gd name="adj1" fmla="val -63409"/>
                <a:gd name="adj2" fmla="val -669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ja-JP" sz="3200" b="1" dirty="0">
                  <a:ea typeface="HG丸ｺﾞｼｯｸM-PRO"/>
                </a:rPr>
                <a:t>どう</a:t>
              </a:r>
              <a:r>
                <a:rPr lang="ja-JP" altLang="ja-JP" sz="3200" b="1" dirty="0" smtClean="0">
                  <a:ea typeface="HG丸ｺﾞｼｯｸM-PRO"/>
                </a:rPr>
                <a:t>いう</a:t>
              </a:r>
              <a:endParaRPr lang="en-US" altLang="ja-JP" sz="3200" b="1" dirty="0" smtClean="0">
                <a:ea typeface="HG丸ｺﾞｼｯｸM-PRO"/>
              </a:endParaRPr>
            </a:p>
            <a:p>
              <a:r>
                <a:rPr lang="ja-JP" altLang="ja-JP" sz="3200" b="1" dirty="0" smtClean="0">
                  <a:ea typeface="HG丸ｺﾞｼｯｸM-PRO"/>
                </a:rPr>
                <a:t>こと</a:t>
              </a:r>
              <a:r>
                <a:rPr lang="ja-JP" altLang="en-US" sz="3200" b="1" dirty="0" smtClean="0">
                  <a:ea typeface="HG丸ｺﾞｼｯｸM-PRO"/>
                </a:rPr>
                <a:t>ー</a:t>
              </a:r>
              <a:r>
                <a:rPr lang="ja-JP" altLang="ja-JP" sz="3200" b="1" dirty="0" smtClean="0">
                  <a:ea typeface="HG丸ｺﾞｼｯｸM-PRO"/>
                </a:rPr>
                <a:t>？ </a:t>
              </a:r>
              <a:endParaRPr lang="ja-JP" altLang="en-US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23150" y="4419599"/>
              <a:ext cx="2472750" cy="2979217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8448" y="1685840"/>
              <a:ext cx="3771901" cy="4204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08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55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グループ化 10"/>
          <p:cNvGrpSpPr/>
          <p:nvPr/>
        </p:nvGrpSpPr>
        <p:grpSpPr>
          <a:xfrm>
            <a:off x="4257128" y="824502"/>
            <a:ext cx="3957953" cy="1483717"/>
            <a:chOff x="4257128" y="824502"/>
            <a:chExt cx="3957953" cy="148371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419601" y="1117600"/>
              <a:ext cx="3795480" cy="1190619"/>
            </a:xfrm>
            <a:prstGeom prst="wedgeRoundRectCallout">
              <a:avLst>
                <a:gd name="adj1" fmla="val -76691"/>
                <a:gd name="adj2" fmla="val 2690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ぼく、島原のしまたろう！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きょう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は、ぼくといっしょに島原市内を探検しようね！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4257128" y="824502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3" name="グループ化 22"/>
          <p:cNvGrpSpPr/>
          <p:nvPr/>
        </p:nvGrpSpPr>
        <p:grpSpPr>
          <a:xfrm>
            <a:off x="1134646" y="4476809"/>
            <a:ext cx="2491423" cy="1240154"/>
            <a:chOff x="1134646" y="4476809"/>
            <a:chExt cx="2491423" cy="1240154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1295312" y="4779935"/>
              <a:ext cx="2330757" cy="937028"/>
            </a:xfrm>
            <a:prstGeom prst="wedgeRoundRectCallout">
              <a:avLst>
                <a:gd name="adj1" fmla="val 77724"/>
                <a:gd name="adj2" fmla="val 4263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しまたろうくん、よろしくね！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1134646" y="4476809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5" name="グループ化 24"/>
          <p:cNvGrpSpPr/>
          <p:nvPr/>
        </p:nvGrpSpPr>
        <p:grpSpPr>
          <a:xfrm>
            <a:off x="7595111" y="2854730"/>
            <a:ext cx="2449542" cy="1142719"/>
            <a:chOff x="7595111" y="2854730"/>
            <a:chExt cx="2449542" cy="1142719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762977" y="3126784"/>
              <a:ext cx="2281676" cy="870665"/>
            </a:xfrm>
            <a:prstGeom prst="wedgeRoundRectCallout">
              <a:avLst>
                <a:gd name="adj1" fmla="val 3632"/>
                <a:gd name="adj2" fmla="val 9936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探検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たのしみ～。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595111" y="2854730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2</a:t>
            </a:r>
            <a:endParaRPr lang="ja-JP" altLang="en-US" sz="1300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3092695" y="3303985"/>
            <a:ext cx="6744732" cy="4545758"/>
            <a:chOff x="3092695" y="3303985"/>
            <a:chExt cx="6744732" cy="4545758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758810" flipH="1">
              <a:off x="6592733" y="4070341"/>
              <a:ext cx="3244694" cy="3692237"/>
            </a:xfrm>
            <a:prstGeom prst="rect">
              <a:avLst/>
            </a:prstGeom>
          </p:spPr>
        </p:pic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41308" flipH="1">
              <a:off x="3092695" y="3303985"/>
              <a:ext cx="4870454" cy="4545758"/>
            </a:xfrm>
            <a:prstGeom prst="rect">
              <a:avLst/>
            </a:prstGeom>
          </p:spPr>
        </p:pic>
      </p:grpSp>
      <p:grpSp>
        <p:nvGrpSpPr>
          <p:cNvPr id="6" name="グループ化 5"/>
          <p:cNvGrpSpPr/>
          <p:nvPr/>
        </p:nvGrpSpPr>
        <p:grpSpPr>
          <a:xfrm>
            <a:off x="840983" y="502269"/>
            <a:ext cx="3768968" cy="3398317"/>
            <a:chOff x="840983" y="502269"/>
            <a:chExt cx="3768968" cy="3398317"/>
          </a:xfrm>
        </p:grpSpPr>
        <p:pic>
          <p:nvPicPr>
            <p:cNvPr id="5" name="図 4" descr="しまたろう-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983" y="502269"/>
              <a:ext cx="3175387" cy="3398317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3144777" y="2882026"/>
              <a:ext cx="14651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島原温泉観光協会</a:t>
              </a:r>
              <a:endParaRPr kumimoji="1" lang="en-US" altLang="ja-JP" sz="12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キャラクター</a:t>
              </a:r>
              <a:r>
                <a:rPr lang="en-US" altLang="ja-JP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lang="en-US" altLang="ja-JP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lang="ja-JP" altLang="en-US" sz="16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しまたろう</a:t>
              </a:r>
              <a:endPara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13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九十九島１(ＮＯ４のＰ３）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6" y="1588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グループ化 1"/>
          <p:cNvGrpSpPr/>
          <p:nvPr/>
        </p:nvGrpSpPr>
        <p:grpSpPr>
          <a:xfrm>
            <a:off x="4095473" y="207921"/>
            <a:ext cx="2337672" cy="1549906"/>
            <a:chOff x="4095473" y="207921"/>
            <a:chExt cx="2337672" cy="1549906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257081" y="487817"/>
              <a:ext cx="2176064" cy="1270010"/>
            </a:xfrm>
            <a:prstGeom prst="wedgeRoundRectCallout">
              <a:avLst>
                <a:gd name="adj1" fmla="val 78462"/>
                <a:gd name="adj2" fmla="val 3641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ねぇねぇ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景色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ことある？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4095473" y="207921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3839915" y="5775978"/>
            <a:ext cx="2593230" cy="1451661"/>
            <a:chOff x="3839915" y="5775978"/>
            <a:chExt cx="2593230" cy="1451661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994576" y="6076296"/>
              <a:ext cx="2438569" cy="1151343"/>
            </a:xfrm>
            <a:prstGeom prst="wedgeRoundRectCallout">
              <a:avLst>
                <a:gd name="adj1" fmla="val -100826"/>
                <a:gd name="adj2" fmla="val -2925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港の近くで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小さい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いっぱい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あるとこだよね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839915" y="5775978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487653" y="555994"/>
            <a:ext cx="2675943" cy="1485077"/>
            <a:chOff x="487653" y="555994"/>
            <a:chExt cx="2675943" cy="1485077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643999" y="827397"/>
              <a:ext cx="2519597" cy="1213674"/>
            </a:xfrm>
            <a:prstGeom prst="wedgeRoundRectCallout">
              <a:avLst>
                <a:gd name="adj1" fmla="val -23773"/>
                <a:gd name="adj2" fmla="val 8345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あー！家族と車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お出かけ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した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とき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ー！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87653" y="555994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>
                <a:solidFill>
                  <a:schemeClr val="bg1"/>
                </a:solidFill>
              </a:rPr>
              <a:t>3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117043" y="2182654"/>
            <a:ext cx="3314643" cy="5177712"/>
            <a:chOff x="117043" y="2182654"/>
            <a:chExt cx="3314643" cy="5177712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7043" y="2182654"/>
              <a:ext cx="2328606" cy="2578100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5908" y="4304588"/>
              <a:ext cx="3055778" cy="3055778"/>
            </a:xfrm>
            <a:prstGeom prst="rect">
              <a:avLst/>
            </a:prstGeom>
          </p:spPr>
        </p:pic>
      </p:grpSp>
      <p:pic>
        <p:nvPicPr>
          <p:cNvPr id="21" name="図 20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472" y="357975"/>
            <a:ext cx="2960479" cy="316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九十九島２（ＮＯ４のＰ４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596"/>
            <a:ext cx="10688638" cy="7580812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6" y="1588"/>
            <a:ext cx="10718347" cy="7597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グループ化 4"/>
          <p:cNvGrpSpPr/>
          <p:nvPr/>
        </p:nvGrpSpPr>
        <p:grpSpPr>
          <a:xfrm>
            <a:off x="2956833" y="5282700"/>
            <a:ext cx="2533858" cy="1347922"/>
            <a:chOff x="2956833" y="5282700"/>
            <a:chExt cx="2533858" cy="1347922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124700" y="5586002"/>
              <a:ext cx="2365991" cy="1044620"/>
            </a:xfrm>
            <a:prstGeom prst="wedgeRoundRectCallout">
              <a:avLst>
                <a:gd name="adj1" fmla="val 72160"/>
                <a:gd name="adj2" fmla="val -546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すごい、海の中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ができてる！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956833" y="5282700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7942390" y="3056322"/>
            <a:ext cx="2350203" cy="1066446"/>
            <a:chOff x="7942390" y="3056322"/>
            <a:chExt cx="2350203" cy="1066446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8128151" y="3308761"/>
              <a:ext cx="2164442" cy="814007"/>
            </a:xfrm>
            <a:prstGeom prst="wedgeRoundRectCallout">
              <a:avLst>
                <a:gd name="adj1" fmla="val -26483"/>
                <a:gd name="adj2" fmla="val 12090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歩いてわたってみたいね！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942390" y="3056322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4</a:t>
            </a:r>
            <a:endParaRPr lang="ja-JP" altLang="en-US" sz="13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87127">
            <a:off x="7633790" y="4292268"/>
            <a:ext cx="2737073" cy="306181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5850">
            <a:off x="5265255" y="3931553"/>
            <a:ext cx="3320428" cy="3568221"/>
          </a:xfrm>
          <a:prstGeom prst="rect">
            <a:avLst/>
          </a:prstGeom>
        </p:spPr>
      </p:pic>
      <p:pic>
        <p:nvPicPr>
          <p:cNvPr id="21" name="図 20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206" y="446547"/>
            <a:ext cx="2229060" cy="2385553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1431393" y="375323"/>
            <a:ext cx="5256010" cy="1921661"/>
            <a:chOff x="1431393" y="375323"/>
            <a:chExt cx="5256010" cy="192166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1567904" y="668720"/>
              <a:ext cx="5119499" cy="1628264"/>
            </a:xfrm>
            <a:prstGeom prst="wedgeRoundRectCallout">
              <a:avLst>
                <a:gd name="adj1" fmla="val 61519"/>
                <a:gd name="adj2" fmla="val 795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そう！島が100個近くありそう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っていう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ので、“九十九島”って呼ばれてるんだ。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海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の潮がひくと、島と島が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つながる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ところ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もある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よー！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431393" y="375323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2" name="テキスト ボックス 21"/>
            <p:cNvSpPr txBox="1"/>
            <p:nvPr/>
          </p:nvSpPr>
          <p:spPr>
            <a:xfrm>
              <a:off x="2811581" y="1087988"/>
              <a:ext cx="982496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つ く もじま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033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 descr="空撮（内島撮影）修正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97" y="1219439"/>
            <a:ext cx="5906954" cy="3937969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-3246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グループ化 1"/>
          <p:cNvGrpSpPr/>
          <p:nvPr/>
        </p:nvGrpSpPr>
        <p:grpSpPr>
          <a:xfrm>
            <a:off x="3653553" y="210772"/>
            <a:ext cx="3610846" cy="1504104"/>
            <a:chOff x="3653553" y="210772"/>
            <a:chExt cx="3610846" cy="1504104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821420" y="491296"/>
              <a:ext cx="3442979" cy="1223580"/>
            </a:xfrm>
            <a:prstGeom prst="wedgeRoundRectCallout">
              <a:avLst>
                <a:gd name="adj1" fmla="val 68506"/>
                <a:gd name="adj2" fmla="val 3113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実はね、島原半島で島がいっぱいあるのはここだけなんだ。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653553" y="210772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7163849" y="2812732"/>
            <a:ext cx="2504447" cy="1347922"/>
            <a:chOff x="7163849" y="2812732"/>
            <a:chExt cx="2504447" cy="1347922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7331716" y="3116034"/>
              <a:ext cx="2336580" cy="1044620"/>
            </a:xfrm>
            <a:prstGeom prst="wedgeRoundRectCallout">
              <a:avLst>
                <a:gd name="adj1" fmla="val -29110"/>
                <a:gd name="adj2" fmla="val 11451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なんでだろうね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7163849" y="2812732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1933065" y="5520793"/>
            <a:ext cx="2269212" cy="1305676"/>
            <a:chOff x="1933065" y="5520793"/>
            <a:chExt cx="2269212" cy="1305676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2091530" y="5825230"/>
              <a:ext cx="2110747" cy="1001239"/>
            </a:xfrm>
            <a:prstGeom prst="wedgeRoundRectCallout">
              <a:avLst>
                <a:gd name="adj1" fmla="val 84336"/>
                <a:gd name="adj2" fmla="val 1237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へ～～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なんだー！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1933065" y="5520793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5</a:t>
            </a:r>
            <a:endParaRPr lang="ja-JP" altLang="en-US" sz="1300" dirty="0"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9567">
            <a:off x="7015424" y="4273844"/>
            <a:ext cx="2805739" cy="302579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6429" y="4393123"/>
            <a:ext cx="2964427" cy="3316138"/>
          </a:xfrm>
          <a:prstGeom prst="rect">
            <a:avLst/>
          </a:prstGeom>
        </p:spPr>
      </p:pic>
      <p:pic>
        <p:nvPicPr>
          <p:cNvPr id="22" name="図 21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67" y="500364"/>
            <a:ext cx="2268857" cy="242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6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DSC_6507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28" y="101975"/>
            <a:ext cx="6868780" cy="455651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704" y="3579520"/>
            <a:ext cx="2587342" cy="314177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172" y="3724837"/>
            <a:ext cx="4020840" cy="4020840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1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グループ化 10"/>
          <p:cNvGrpSpPr/>
          <p:nvPr/>
        </p:nvGrpSpPr>
        <p:grpSpPr>
          <a:xfrm>
            <a:off x="3749561" y="5790828"/>
            <a:ext cx="2404109" cy="1206832"/>
            <a:chOff x="3749561" y="5790828"/>
            <a:chExt cx="2404109" cy="1206832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3914399" y="6061152"/>
              <a:ext cx="2239271" cy="936508"/>
            </a:xfrm>
            <a:prstGeom prst="wedgeRoundRectCallout">
              <a:avLst>
                <a:gd name="adj1" fmla="val -90415"/>
                <a:gd name="adj2" fmla="val -297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とっても目立つ山だもんね！</a:t>
              </a:r>
              <a:r>
                <a:rPr lang="ja-JP" altLang="ja-JP" sz="2000" b="1" dirty="0" smtClean="0">
                  <a:ea typeface="HG丸ｺﾞｼｯｸM-PRO"/>
                </a:rPr>
                <a:t> 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749561" y="5790828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6</a:t>
            </a:r>
            <a:endParaRPr lang="ja-JP" altLang="en-US" sz="1300" dirty="0"/>
          </a:p>
        </p:txBody>
      </p:sp>
      <p:pic>
        <p:nvPicPr>
          <p:cNvPr id="22" name="図 21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8" y="413652"/>
            <a:ext cx="2103266" cy="2250927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5241310" y="4695110"/>
            <a:ext cx="2788842" cy="1082647"/>
            <a:chOff x="5241310" y="4695110"/>
            <a:chExt cx="2788842" cy="1082647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5422825" y="4976963"/>
              <a:ext cx="2607327" cy="800794"/>
            </a:xfrm>
            <a:prstGeom prst="wedgeRoundRectCallout">
              <a:avLst>
                <a:gd name="adj1" fmla="val 66123"/>
                <a:gd name="adj2" fmla="val 537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 algn="ctr"/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眉山でしょう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～？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5241310" y="4695110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" name="テキスト ボックス 22"/>
            <p:cNvSpPr txBox="1"/>
            <p:nvPr/>
          </p:nvSpPr>
          <p:spPr>
            <a:xfrm>
              <a:off x="5680615" y="5034357"/>
              <a:ext cx="488822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まゆやま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6517438" y="2138759"/>
            <a:ext cx="2563807" cy="1504243"/>
            <a:chOff x="6517438" y="2138759"/>
            <a:chExt cx="2563807" cy="150424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644361" y="2424599"/>
              <a:ext cx="2436884" cy="1218403"/>
            </a:xfrm>
            <a:prstGeom prst="wedgeRoundRectCallout">
              <a:avLst>
                <a:gd name="adj1" fmla="val 38969"/>
                <a:gd name="adj2" fmla="val -10033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ヒント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はあの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山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山も見た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でしょう？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6517438" y="2138759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689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6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グループ化 10"/>
          <p:cNvGrpSpPr/>
          <p:nvPr/>
        </p:nvGrpSpPr>
        <p:grpSpPr>
          <a:xfrm>
            <a:off x="1155966" y="5456547"/>
            <a:ext cx="2210106" cy="1217208"/>
            <a:chOff x="1155966" y="5456547"/>
            <a:chExt cx="2210106" cy="1217208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1323833" y="5738400"/>
              <a:ext cx="2042239" cy="935355"/>
            </a:xfrm>
            <a:prstGeom prst="wedgeRoundRectCallout">
              <a:avLst>
                <a:gd name="adj1" fmla="val 87525"/>
                <a:gd name="adj2" fmla="val -148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えー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うそでしょー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1155966" y="5456547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3" name="グループ化 22"/>
          <p:cNvGrpSpPr/>
          <p:nvPr/>
        </p:nvGrpSpPr>
        <p:grpSpPr>
          <a:xfrm>
            <a:off x="6572302" y="2667071"/>
            <a:ext cx="3818839" cy="1114354"/>
            <a:chOff x="6572302" y="2667071"/>
            <a:chExt cx="3818839" cy="1114354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6753817" y="2962572"/>
              <a:ext cx="3637324" cy="818853"/>
            </a:xfrm>
            <a:prstGeom prst="wedgeRoundRectCallout">
              <a:avLst>
                <a:gd name="adj1" fmla="val -20808"/>
                <a:gd name="adj2" fmla="val 11573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え、あそこ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からでしょ？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だってすごくはなれてるよ？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6572302" y="2667071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5542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7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452" y="3581467"/>
            <a:ext cx="4195748" cy="4138272"/>
          </a:xfrm>
          <a:prstGeom prst="rect">
            <a:avLst/>
          </a:prstGeom>
        </p:spPr>
      </p:pic>
      <p:pic>
        <p:nvPicPr>
          <p:cNvPr id="22" name="図 21" descr="しまたろう-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12" y="351011"/>
            <a:ext cx="2201403" cy="2355954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245653" y="458299"/>
            <a:ext cx="6205067" cy="4409453"/>
            <a:chOff x="245653" y="458299"/>
            <a:chExt cx="6205067" cy="4409453"/>
          </a:xfrm>
        </p:grpSpPr>
        <p:pic>
          <p:nvPicPr>
            <p:cNvPr id="21" name="図 20" descr="眉山九十九島（島原市役所提供）.jpg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653" y="716427"/>
              <a:ext cx="6205067" cy="4151325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2539401" y="458299"/>
              <a:ext cx="910985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4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</a:t>
              </a:r>
              <a:endParaRPr kumimoji="1" lang="ja-JP" altLang="en-US" dirty="0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4935261" y="304979"/>
            <a:ext cx="2837335" cy="1529885"/>
            <a:chOff x="4935261" y="304979"/>
            <a:chExt cx="2837335" cy="152988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089480" y="573184"/>
              <a:ext cx="2683116" cy="1261680"/>
            </a:xfrm>
            <a:prstGeom prst="wedgeRoundRectCallout">
              <a:avLst>
                <a:gd name="adj1" fmla="val 66914"/>
                <a:gd name="adj2" fmla="val 1239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実は九十九島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やって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きたんだよ！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4935261" y="304979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015" y="4333577"/>
            <a:ext cx="2844800" cy="33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5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眉山（花木公園）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37" y="1402990"/>
            <a:ext cx="5808133" cy="4356100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グループ化 4"/>
          <p:cNvGrpSpPr/>
          <p:nvPr/>
        </p:nvGrpSpPr>
        <p:grpSpPr>
          <a:xfrm>
            <a:off x="615764" y="5289088"/>
            <a:ext cx="4093868" cy="1736794"/>
            <a:chOff x="615764" y="5289088"/>
            <a:chExt cx="4093868" cy="1736794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783630" y="5565094"/>
              <a:ext cx="3926002" cy="1460788"/>
            </a:xfrm>
            <a:prstGeom prst="wedgeRoundRectCallout">
              <a:avLst>
                <a:gd name="adj1" fmla="val 64197"/>
                <a:gd name="adj2" fmla="val 632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あれっ、そういえば眉山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急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なかべに、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引っかいた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いな白いすじがあるけど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ってその時のあと？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615764" y="5289088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8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1639522" y="162593"/>
            <a:ext cx="5784505" cy="1789037"/>
            <a:chOff x="1639522" y="162593"/>
            <a:chExt cx="5784505" cy="178903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1807389" y="384617"/>
              <a:ext cx="5616638" cy="1567013"/>
            </a:xfrm>
            <a:prstGeom prst="wedgeRoundRectCallout">
              <a:avLst>
                <a:gd name="adj1" fmla="val 61129"/>
                <a:gd name="adj2" fmla="val 892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ぼくだって、おどろいた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今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2２0年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、眉山の奥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賢岳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したんだけど、その時に起きた地しんで、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眉山がくずれちゃったん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639522" y="162593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1" name="テキスト ボックス 20"/>
            <p:cNvSpPr txBox="1"/>
            <p:nvPr/>
          </p:nvSpPr>
          <p:spPr>
            <a:xfrm>
              <a:off x="5949047" y="706325"/>
              <a:ext cx="8064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ふ　げん　だけ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22" name="図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7124" y="3401904"/>
            <a:ext cx="3839201" cy="4271787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1324" y="3936461"/>
            <a:ext cx="2958738" cy="3529723"/>
          </a:xfrm>
          <a:prstGeom prst="rect">
            <a:avLst/>
          </a:prstGeom>
        </p:spPr>
      </p:pic>
      <p:pic>
        <p:nvPicPr>
          <p:cNvPr id="26" name="図 25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48" y="377377"/>
            <a:ext cx="2225601" cy="2381851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7474882" y="2759228"/>
            <a:ext cx="2858012" cy="1440217"/>
            <a:chOff x="7474882" y="2759228"/>
            <a:chExt cx="2858012" cy="1440217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642749" y="3017227"/>
              <a:ext cx="2690145" cy="1182218"/>
            </a:xfrm>
            <a:prstGeom prst="wedgeRoundRectCallout">
              <a:avLst>
                <a:gd name="adj1" fmla="val 16202"/>
                <a:gd name="adj2" fmla="val 6959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たし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かに、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木が生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えて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ないす</a:t>
              </a:r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いっぱいある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7" name="図形グループ 14"/>
            <p:cNvGrpSpPr/>
            <p:nvPr/>
          </p:nvGrpSpPr>
          <p:grpSpPr>
            <a:xfrm>
              <a:off x="7474882" y="2759228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074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 descr="眉山（花木公園）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9" y="1378878"/>
            <a:ext cx="5808133" cy="43561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02" y="3714768"/>
            <a:ext cx="3463273" cy="3848081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3816656" y="218726"/>
            <a:ext cx="3573606" cy="1842083"/>
            <a:chOff x="3816656" y="218726"/>
            <a:chExt cx="3573606" cy="1842083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991628" y="490845"/>
              <a:ext cx="3398634" cy="1569964"/>
            </a:xfrm>
            <a:prstGeom prst="wedgeRoundRectCallout">
              <a:avLst>
                <a:gd name="adj1" fmla="val 62289"/>
                <a:gd name="adj2" fmla="val 4341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そのとおりなんだ！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けっこう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大きくくずれて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ドドーン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って海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まで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流れて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行っちゃったんだ。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816656" y="218726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3178531" y="4074004"/>
            <a:ext cx="3762654" cy="1239958"/>
            <a:chOff x="3178531" y="4074004"/>
            <a:chExt cx="3762654" cy="123995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346398" y="4328561"/>
              <a:ext cx="3594787" cy="985401"/>
            </a:xfrm>
            <a:prstGeom prst="wedgeRoundRectCallout">
              <a:avLst>
                <a:gd name="adj1" fmla="val -43808"/>
                <a:gd name="adj2" fmla="val 10856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でも、あんなかたそう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がくずれるなんて・・・。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178531" y="4074004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4457755" y="5685900"/>
            <a:ext cx="3269764" cy="1267085"/>
            <a:chOff x="4457755" y="5685900"/>
            <a:chExt cx="3269764" cy="1267085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4606916" y="5940457"/>
              <a:ext cx="3120603" cy="1012528"/>
            </a:xfrm>
            <a:prstGeom prst="wedgeRoundRectCallout">
              <a:avLst>
                <a:gd name="adj1" fmla="val 61722"/>
                <a:gd name="adj2" fmla="val 1485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信じられない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ね・・・。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457755" y="5685900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5542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9</a:t>
            </a:r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9443" y="4186171"/>
            <a:ext cx="2762508" cy="3214555"/>
          </a:xfrm>
          <a:prstGeom prst="rect">
            <a:avLst/>
          </a:prstGeom>
        </p:spPr>
      </p:pic>
      <p:pic>
        <p:nvPicPr>
          <p:cNvPr id="21" name="図 20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207" y="1823432"/>
            <a:ext cx="2207744" cy="236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9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64" y="3679153"/>
            <a:ext cx="3952926" cy="2460066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2673496" y="6003639"/>
            <a:ext cx="1991076" cy="1194906"/>
            <a:chOff x="2673496" y="6003639"/>
            <a:chExt cx="1991076" cy="1194906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2841364" y="6289729"/>
              <a:ext cx="1823208" cy="908816"/>
            </a:xfrm>
            <a:prstGeom prst="wedgeRoundRectCallout">
              <a:avLst>
                <a:gd name="adj1" fmla="val 87149"/>
                <a:gd name="adj2" fmla="val -4193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えー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どれ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だろう？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673496" y="6003639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2" name="グループ化 21"/>
          <p:cNvGrpSpPr/>
          <p:nvPr/>
        </p:nvGrpSpPr>
        <p:grpSpPr>
          <a:xfrm>
            <a:off x="7791108" y="2885860"/>
            <a:ext cx="2395439" cy="1449655"/>
            <a:chOff x="7791108" y="2885860"/>
            <a:chExt cx="2395439" cy="1449655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985134" y="3154065"/>
              <a:ext cx="2201413" cy="1181450"/>
            </a:xfrm>
            <a:prstGeom prst="wedgeRoundRectCallout">
              <a:avLst>
                <a:gd name="adj1" fmla="val -16511"/>
                <a:gd name="adj2" fmla="val 7772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さっき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言ってた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賢岳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溶岩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ドーム？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791108" y="2885860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10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4282913"/>
            <a:ext cx="2656020" cy="3200024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5300" y="3323031"/>
            <a:ext cx="3947684" cy="4400023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1805857" y="1813256"/>
            <a:ext cx="5386513" cy="1679333"/>
            <a:chOff x="1805857" y="1813256"/>
            <a:chExt cx="5386513" cy="1679333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1973724" y="2045686"/>
              <a:ext cx="5218646" cy="1446903"/>
            </a:xfrm>
            <a:prstGeom prst="wedgeRoundRectCallout">
              <a:avLst>
                <a:gd name="adj1" fmla="val 65532"/>
                <a:gd name="adj2" fmla="val -6104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かたいん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だけど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、大きな地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しんとか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、くずれちゃうん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ね、溶岩ドームって今見えるところに他にもあるよ！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1805857" y="1813256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0" name="図 29" descr="しまたろう-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974" y="265028"/>
            <a:ext cx="2453976" cy="2626259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グループ化 1"/>
          <p:cNvGrpSpPr/>
          <p:nvPr/>
        </p:nvGrpSpPr>
        <p:grpSpPr>
          <a:xfrm>
            <a:off x="874017" y="251380"/>
            <a:ext cx="6318353" cy="1468238"/>
            <a:chOff x="874017" y="251380"/>
            <a:chExt cx="6318353" cy="146823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1021917" y="519585"/>
              <a:ext cx="6170453" cy="1200033"/>
            </a:xfrm>
            <a:prstGeom prst="wedgeRoundRectCallout">
              <a:avLst>
                <a:gd name="adj1" fmla="val 64020"/>
                <a:gd name="adj2" fmla="val 2651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眉山は“溶岩ドーム”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っていって、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火したとき、ドロドロの溶岩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モコモコ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もり上がって、固まって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できた山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874017" y="251380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1" name="テキスト ボックス 30"/>
            <p:cNvSpPr txBox="1"/>
            <p:nvPr/>
          </p:nvSpPr>
          <p:spPr>
            <a:xfrm>
              <a:off x="2290620" y="523869"/>
              <a:ext cx="488822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ようがん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788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91951" y="6995541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4133" y="5651040"/>
            <a:ext cx="645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①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15万年前に野岳がふん火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して</a:t>
            </a:r>
            <a:endParaRPr lang="en-US" altLang="ja-JP" b="1" dirty="0" smtClean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　溶岩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ドーム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ができた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868537" y="5651040"/>
            <a:ext cx="47715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②それが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くずれたあと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に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、　</a:t>
            </a:r>
            <a:endParaRPr lang="en-US" altLang="ja-JP" b="1" dirty="0" smtClean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　妙見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岳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の溶岩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ドーム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ができた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kumimoji="1" lang="ja-JP" altLang="en-US" dirty="0"/>
          </a:p>
        </p:txBody>
      </p:sp>
      <p:pic>
        <p:nvPicPr>
          <p:cNvPr id="13" name="図 12" descr="しまたろう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60" y="433185"/>
            <a:ext cx="2467016" cy="2640215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1856096" y="696036"/>
            <a:ext cx="5429607" cy="2020649"/>
            <a:chOff x="1856096" y="696036"/>
            <a:chExt cx="5429607" cy="2020649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1856096" y="696036"/>
              <a:ext cx="5429607" cy="2020649"/>
            </a:xfrm>
            <a:prstGeom prst="wedgeRoundRectCallout">
              <a:avLst>
                <a:gd name="adj1" fmla="val 58599"/>
                <a:gd name="adj2" fmla="val -1374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正解！あと、妙見岳も野岳も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平成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新山も溶岩ドームだよ。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あたりの山々、全部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ひっくるめて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“雲仙岳”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っていうんだけど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岳の山々は溶岩ドームが多いんだ～。</a:t>
              </a:r>
              <a:endParaRPr lang="ja-JP" altLang="ja-JP" sz="2000" b="1" dirty="0">
                <a:ea typeface="HG丸ｺﾞｼｯｸM-PRO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3646499" y="723433"/>
              <a:ext cx="745950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みょうけんだけ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4738749" y="726067"/>
              <a:ext cx="434649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の だけ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2318161" y="1805327"/>
              <a:ext cx="808075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lang="ja-JP" altLang="en-US" sz="7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うんぜん</a:t>
              </a:r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だけ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2097194" y="1174391"/>
              <a:ext cx="1044808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へいせいしんざん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11379200" y="4089400"/>
            <a:ext cx="1846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4" name="図 3" descr="上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15" y="3416301"/>
            <a:ext cx="9577458" cy="2234740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991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12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7896" y="3197109"/>
            <a:ext cx="56679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③妙見岳の溶岩ドーム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がくずれた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あと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、</a:t>
            </a:r>
            <a:endParaRPr lang="en-US" altLang="ja-JP" b="1" dirty="0" smtClean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　普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賢岳</a:t>
            </a:r>
            <a:r>
              <a:rPr lang="ja-JP" altLang="en-US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の溶岩</a:t>
            </a:r>
            <a:r>
              <a:rPr lang="ja-JP" altLang="en-US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ドームができた。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22889" y="3202166"/>
            <a:ext cx="33137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④</a:t>
            </a:r>
            <a:r>
              <a:rPr lang="ja-JP" altLang="ja-JP" b="1" dirty="0">
                <a:latin typeface="HG丸ｺﾞｼｯｸM-PRO"/>
                <a:ea typeface="HG丸ｺﾞｼｯｸM-PRO"/>
                <a:cs typeface="HG丸ｺﾞｼｯｸM-PRO"/>
              </a:rPr>
              <a:t>その近くに</a:t>
            </a:r>
            <a:r>
              <a:rPr lang="en-US" altLang="ja-JP" b="1" dirty="0">
                <a:latin typeface="HG丸ｺﾞｼｯｸM-PRO"/>
                <a:ea typeface="HG丸ｺﾞｼｯｸM-PRO"/>
                <a:cs typeface="HG丸ｺﾞｼｯｸM-PRO"/>
              </a:rPr>
              <a:t>20</a:t>
            </a:r>
            <a:r>
              <a:rPr lang="ja-JP" altLang="ja-JP" b="1" dirty="0">
                <a:latin typeface="HG丸ｺﾞｼｯｸM-PRO"/>
                <a:ea typeface="HG丸ｺﾞｼｯｸM-PRO"/>
                <a:cs typeface="HG丸ｺﾞｼｯｸM-PRO"/>
              </a:rPr>
              <a:t>年前</a:t>
            </a:r>
            <a:r>
              <a:rPr lang="ja-JP" altLang="ja-JP" b="1" dirty="0" smtClean="0">
                <a:latin typeface="HG丸ｺﾞｼｯｸM-PRO"/>
                <a:ea typeface="HG丸ｺﾞｼｯｸM-PRO"/>
                <a:cs typeface="HG丸ｺﾞｼｯｸM-PRO"/>
              </a:rPr>
              <a:t>、</a:t>
            </a:r>
            <a:r>
              <a:rPr lang="ja-JP" altLang="en-US" b="1" dirty="0" smtClean="0">
                <a:latin typeface="HG丸ｺﾞｼｯｸM-PRO"/>
                <a:ea typeface="HG丸ｺﾞｼｯｸM-PRO"/>
                <a:cs typeface="HG丸ｺﾞｼｯｸM-PRO"/>
              </a:rPr>
              <a:t>　　　　</a:t>
            </a:r>
            <a:endParaRPr lang="en-US" altLang="ja-JP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b="1" dirty="0">
                <a:latin typeface="HG丸ｺﾞｼｯｸM-PRO"/>
                <a:ea typeface="HG丸ｺﾞｼｯｸM-PRO"/>
                <a:cs typeface="HG丸ｺﾞｼｯｸM-PRO"/>
              </a:rPr>
              <a:t>　</a:t>
            </a:r>
            <a:r>
              <a:rPr lang="ja-JP" altLang="ja-JP" b="1" dirty="0" smtClean="0">
                <a:latin typeface="HG丸ｺﾞｼｯｸM-PRO"/>
                <a:ea typeface="HG丸ｺﾞｼｯｸM-PRO"/>
                <a:cs typeface="HG丸ｺﾞｼｯｸM-PRO"/>
              </a:rPr>
              <a:t>平成</a:t>
            </a:r>
            <a:r>
              <a:rPr lang="ja-JP" altLang="ja-JP" b="1" dirty="0">
                <a:latin typeface="HG丸ｺﾞｼｯｸM-PRO"/>
                <a:ea typeface="HG丸ｺﾞｼｯｸM-PRO"/>
                <a:cs typeface="HG丸ｺﾞｼｯｸM-PRO"/>
              </a:rPr>
              <a:t>新山の溶岩</a:t>
            </a:r>
            <a:r>
              <a:rPr lang="ja-JP" altLang="ja-JP" b="1" dirty="0" smtClean="0">
                <a:latin typeface="HG丸ｺﾞｼｯｸM-PRO"/>
                <a:ea typeface="HG丸ｺﾞｼｯｸM-PRO"/>
                <a:cs typeface="HG丸ｺﾞｼｯｸM-PRO"/>
              </a:rPr>
              <a:t>ドーム</a:t>
            </a:r>
            <a:endParaRPr lang="en-US" altLang="ja-JP" b="1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ja-JP" b="1" dirty="0">
                <a:latin typeface="HG丸ｺﾞｼｯｸM-PRO"/>
                <a:ea typeface="HG丸ｺﾞｼｯｸM-PRO"/>
                <a:cs typeface="HG丸ｺﾞｼｯｸM-PRO"/>
              </a:rPr>
              <a:t>　</a:t>
            </a:r>
            <a:r>
              <a:rPr lang="ja-JP" altLang="ja-JP" b="1" dirty="0" smtClean="0">
                <a:latin typeface="HG丸ｺﾞｼｯｸM-PRO"/>
                <a:ea typeface="HG丸ｺﾞｼｯｸM-PRO"/>
                <a:cs typeface="HG丸ｺﾞｼｯｸM-PRO"/>
              </a:rPr>
              <a:t>が</a:t>
            </a:r>
            <a:r>
              <a:rPr lang="ja-JP" altLang="ja-JP" b="1" dirty="0">
                <a:latin typeface="HG丸ｺﾞｼｯｸM-PRO"/>
                <a:ea typeface="HG丸ｺﾞｼｯｸM-PRO"/>
                <a:cs typeface="HG丸ｺﾞｼｯｸM-PRO"/>
              </a:rPr>
              <a:t>できた。 </a:t>
            </a:r>
            <a:endParaRPr kumimoji="1" lang="ja-JP" altLang="en-US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77864" y="5045749"/>
            <a:ext cx="2630441" cy="1548348"/>
            <a:chOff x="377864" y="5045749"/>
            <a:chExt cx="2630441" cy="1548348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544595" y="5327601"/>
              <a:ext cx="2463710" cy="1266496"/>
            </a:xfrm>
            <a:prstGeom prst="wedgeRoundRectCallout">
              <a:avLst>
                <a:gd name="adj1" fmla="val 60123"/>
                <a:gd name="adj2" fmla="val 2216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へ～～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そんな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いっぱい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変化したんだー！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377864" y="5045749"/>
              <a:ext cx="335733" cy="509114"/>
              <a:chOff x="1327150" y="307976"/>
              <a:chExt cx="311150" cy="46166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318" y="4186829"/>
            <a:ext cx="3030564" cy="3136900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050" y="4513090"/>
            <a:ext cx="2268235" cy="2810639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5483243" y="4989079"/>
            <a:ext cx="1658536" cy="1805859"/>
            <a:chOff x="5483243" y="4989079"/>
            <a:chExt cx="1658536" cy="1805859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5651667" y="5265412"/>
              <a:ext cx="1490112" cy="1529526"/>
            </a:xfrm>
            <a:prstGeom prst="wedgeRoundRectCallout">
              <a:avLst>
                <a:gd name="adj1" fmla="val 90814"/>
                <a:gd name="adj2" fmla="val 1832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t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すご～い、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山は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生きてる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んだね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5483243" y="4989079"/>
              <a:ext cx="335733" cy="509114"/>
              <a:chOff x="1327150" y="307976"/>
              <a:chExt cx="311150" cy="461665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73" y="942755"/>
            <a:ext cx="9655677" cy="2244945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081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 descr="眉山九十九島（島原市役所提供）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21" y="2623616"/>
            <a:ext cx="5680377" cy="3754758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17" y="294211"/>
            <a:ext cx="2565784" cy="2812493"/>
          </a:xfrm>
          <a:prstGeom prst="rect">
            <a:avLst/>
          </a:prstGeom>
        </p:spPr>
      </p:pic>
      <p:pic>
        <p:nvPicPr>
          <p:cNvPr id="22" name="図 21" descr="しまたろう-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668" y="3613037"/>
            <a:ext cx="2094321" cy="2241354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3" y="12241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グループ化 1"/>
          <p:cNvGrpSpPr/>
          <p:nvPr/>
        </p:nvGrpSpPr>
        <p:grpSpPr>
          <a:xfrm>
            <a:off x="3175317" y="271736"/>
            <a:ext cx="3629039" cy="1521184"/>
            <a:chOff x="3175317" y="271736"/>
            <a:chExt cx="3629039" cy="1521184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321963" y="552260"/>
              <a:ext cx="3482393" cy="1240660"/>
            </a:xfrm>
            <a:prstGeom prst="wedgeRoundRectCallout">
              <a:avLst>
                <a:gd name="adj1" fmla="val -68032"/>
                <a:gd name="adj2" fmla="val 828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そういえば、眉山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くずれたとき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、島原の町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どうなっちゃった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の？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175317" y="271736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5195267" y="1876031"/>
            <a:ext cx="3173663" cy="1751868"/>
            <a:chOff x="5195267" y="1876031"/>
            <a:chExt cx="3173663" cy="1751868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5363134" y="2138389"/>
              <a:ext cx="3005796" cy="1489510"/>
            </a:xfrm>
            <a:prstGeom prst="wedgeRoundRectCallout">
              <a:avLst>
                <a:gd name="adj1" fmla="val 65740"/>
                <a:gd name="adj2" fmla="val -3435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そうよね、あそこ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くずれて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あっち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の海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行く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ってことは・・・。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5195267" y="1876031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13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9645" y="994"/>
            <a:ext cx="2911148" cy="3664031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3495749" y="5048658"/>
            <a:ext cx="4977392" cy="2253653"/>
            <a:chOff x="3495749" y="5048658"/>
            <a:chExt cx="4977392" cy="2253653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3647643" y="5282324"/>
              <a:ext cx="4825498" cy="2019987"/>
            </a:xfrm>
            <a:prstGeom prst="wedgeRoundRectCallout">
              <a:avLst>
                <a:gd name="adj1" fmla="val 49070"/>
                <a:gd name="adj2" fmla="val -792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pPr>
                <a:lnSpc>
                  <a:spcPct val="110000"/>
                </a:lnSpc>
              </a:pP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岩や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石がたくさん流れこんだ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町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はメチャメチャに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なっちゃったん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岩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や石が海に入ったら津波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も起きて、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向こう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岸の熊本の町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が津波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を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かぶって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大きな</a:t>
              </a:r>
              <a:r>
                <a:rPr lang="ja-JP" altLang="en-US" sz="2000" b="1" dirty="0" err="1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ひがい</a:t>
              </a:r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出ちゃったん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495749" y="5048658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7" name="テキスト ボックス 26"/>
            <p:cNvSpPr txBox="1"/>
            <p:nvPr/>
          </p:nvSpPr>
          <p:spPr>
            <a:xfrm>
              <a:off x="6414257" y="6016311"/>
              <a:ext cx="55433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つなみ</a:t>
              </a:r>
              <a:endParaRPr kumimoji="1" lang="ja-JP" altLang="en-US" sz="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778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 descr="空撮（内島撮影）修正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96" y="2434854"/>
            <a:ext cx="4123967" cy="358564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891" y="207578"/>
            <a:ext cx="3465791" cy="3850879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2771788" y="210886"/>
            <a:ext cx="4356842" cy="1208011"/>
            <a:chOff x="2771788" y="210886"/>
            <a:chExt cx="4356842" cy="120801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918433" y="491410"/>
              <a:ext cx="4210197" cy="927487"/>
            </a:xfrm>
            <a:prstGeom prst="wedgeRoundRectCallout">
              <a:avLst>
                <a:gd name="adj1" fmla="val -48044"/>
                <a:gd name="adj2" fmla="val 1048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想像するだけでもこわいわ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島原の町は大変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だったのね・・・。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771788" y="210886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4023220" y="2183690"/>
            <a:ext cx="3421831" cy="1768574"/>
            <a:chOff x="4023220" y="2183690"/>
            <a:chExt cx="3421831" cy="1768574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175321" y="2462754"/>
              <a:ext cx="3269730" cy="1489510"/>
            </a:xfrm>
            <a:prstGeom prst="wedgeRoundRectCallout">
              <a:avLst>
                <a:gd name="adj1" fmla="val 66840"/>
                <a:gd name="adj2" fmla="val -1362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ほんと・・・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、今は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ちゃんと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町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があって人も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いっぱい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住んでる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よね？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4023220" y="2183690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3732891" y="4705942"/>
            <a:ext cx="4210513" cy="2592129"/>
            <a:chOff x="3732891" y="4705942"/>
            <a:chExt cx="4210513" cy="2592129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3827368" y="4902201"/>
              <a:ext cx="4116036" cy="2395870"/>
            </a:xfrm>
            <a:prstGeom prst="wedgeRoundRectCallout">
              <a:avLst>
                <a:gd name="adj1" fmla="val 59436"/>
                <a:gd name="adj2" fmla="val -1339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島原の人たちはさいがいの後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すぐ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に町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をたて直す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がんばったん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にね、眉山がくずれたの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悪い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ことばかりじゃなくて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新しく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わき水が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いっぱい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わき出したん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だよ。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732891" y="4705942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14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989" y="-167058"/>
            <a:ext cx="2925531" cy="3023048"/>
          </a:xfrm>
          <a:prstGeom prst="rect">
            <a:avLst/>
          </a:prstGeom>
        </p:spPr>
      </p:pic>
      <p:pic>
        <p:nvPicPr>
          <p:cNvPr id="22" name="図 21" descr="しまたろう-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410" y="4690176"/>
            <a:ext cx="2333695" cy="2497533"/>
          </a:xfrm>
          <a:prstGeom prst="rect">
            <a:avLst/>
          </a:prstGeom>
        </p:spPr>
      </p:pic>
      <p:pic>
        <p:nvPicPr>
          <p:cNvPr id="2" name="図 1" descr="P3200120No.4-p.14or16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58" y="5132249"/>
            <a:ext cx="1304517" cy="217344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7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616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794" y="-8523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 descr="白土湖（ＮＯ４のＰ１５）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71" y="3470667"/>
            <a:ext cx="5806487" cy="3870992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3471739" y="2603938"/>
            <a:ext cx="3867319" cy="1168964"/>
            <a:chOff x="3471739" y="2603938"/>
            <a:chExt cx="3867319" cy="1168964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639605" y="2893203"/>
              <a:ext cx="3699453" cy="879699"/>
            </a:xfrm>
            <a:prstGeom prst="wedgeRoundRectCallout">
              <a:avLst>
                <a:gd name="adj1" fmla="val 36218"/>
                <a:gd name="adj2" fmla="val 2171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それ“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鯉の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泳ぐまち”よね？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とっても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きれい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だった～。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471739" y="2603938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7548728" y="3047849"/>
            <a:ext cx="2834638" cy="1496580"/>
            <a:chOff x="7548728" y="3047849"/>
            <a:chExt cx="2834638" cy="1496580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712263" y="3333052"/>
              <a:ext cx="2671103" cy="1211377"/>
            </a:xfrm>
            <a:prstGeom prst="wedgeRoundRectCallout">
              <a:avLst>
                <a:gd name="adj1" fmla="val -13872"/>
                <a:gd name="adj2" fmla="val 9492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島原のアーケードも、わき水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いっぱい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出てる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よね。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548728" y="3047849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15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260" y="4736409"/>
            <a:ext cx="2528195" cy="2573341"/>
          </a:xfrm>
          <a:prstGeom prst="rect">
            <a:avLst/>
          </a:prstGeom>
        </p:spPr>
      </p:pic>
      <p:pic>
        <p:nvPicPr>
          <p:cNvPr id="27" name="図 26" descr="しまたろう-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311" y="407128"/>
            <a:ext cx="2472629" cy="264622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209" y="4723725"/>
            <a:ext cx="2403022" cy="2917955"/>
          </a:xfrm>
          <a:prstGeom prst="rect">
            <a:avLst/>
          </a:prstGeom>
        </p:spPr>
      </p:pic>
      <p:pic>
        <p:nvPicPr>
          <p:cNvPr id="2" name="図 1" descr="P3200123No.4-P.15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837" y="4109407"/>
            <a:ext cx="2192114" cy="3226672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6" name="グループ化 5"/>
          <p:cNvGrpSpPr/>
          <p:nvPr/>
        </p:nvGrpSpPr>
        <p:grpSpPr>
          <a:xfrm>
            <a:off x="2940927" y="318914"/>
            <a:ext cx="4631551" cy="2147839"/>
            <a:chOff x="2940927" y="318914"/>
            <a:chExt cx="4631551" cy="2147839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076895" y="565409"/>
              <a:ext cx="4495583" cy="1901344"/>
            </a:xfrm>
            <a:prstGeom prst="wedgeRoundRectCallout">
              <a:avLst>
                <a:gd name="adj1" fmla="val 62902"/>
                <a:gd name="adj2" fmla="val 264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町の中に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“白土湖”って小さな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湖があるんだけど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、そこは眉山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のくずれた土砂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のわきから、水がわき出した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んだ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。町の中の鯉が泳いでる水路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の水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もわき水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だよ！</a:t>
              </a:r>
              <a:endParaRPr lang="ja-JP" altLang="ja-JP" sz="2000" b="1" dirty="0">
                <a:ea typeface="HG丸ｺﾞｼｯｸM-PRO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5280857" y="1598089"/>
              <a:ext cx="3584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こい</a:t>
              </a:r>
              <a:endParaRPr kumimoji="1" lang="ja-JP" altLang="en-US" sz="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4559874" y="580304"/>
              <a:ext cx="683681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しら ち</a:t>
              </a:r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こ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940927" y="318914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2" name="図 21" descr="鯉の泳ぐまち（ＮＯ４のＰ１５）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37" y="255850"/>
            <a:ext cx="2559452" cy="3853557"/>
          </a:xfrm>
          <a:prstGeom prst="rect">
            <a:avLst/>
          </a:prstGeom>
          <a:ln w="28575" cmpd="sng">
            <a:solidFill>
              <a:schemeClr val="bg1"/>
            </a:solidFill>
          </a:ln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8" y="-4295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637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75" y="4467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図 7" descr="寒ざらし（ＮＯ４のＰ１６）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45" y="1665933"/>
            <a:ext cx="5524324" cy="394219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404" y="3801132"/>
            <a:ext cx="4039817" cy="4039817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1088685" y="5837675"/>
            <a:ext cx="2385815" cy="1286282"/>
            <a:chOff x="1088685" y="5837675"/>
            <a:chExt cx="2385815" cy="1286282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1254935" y="6121406"/>
              <a:ext cx="2219565" cy="1002551"/>
            </a:xfrm>
            <a:prstGeom prst="wedgeRoundRectCallout">
              <a:avLst>
                <a:gd name="adj1" fmla="val 77960"/>
                <a:gd name="adj2" fmla="val -30683"/>
                <a:gd name="adj3" fmla="val 1666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これ、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よね～。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1088685" y="5837675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6472415" y="2785877"/>
            <a:ext cx="3977262" cy="1260473"/>
            <a:chOff x="6472415" y="2785877"/>
            <a:chExt cx="3977262" cy="1260473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6656887" y="3040545"/>
              <a:ext cx="3792790" cy="1005805"/>
            </a:xfrm>
            <a:prstGeom prst="wedgeRoundRectCallout">
              <a:avLst>
                <a:gd name="adj1" fmla="val 2199"/>
                <a:gd name="adj2" fmla="val 1380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眉山の山くずれが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きっかけ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できたお菓子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なんだね～。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6472415" y="2785877"/>
              <a:ext cx="351715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16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028" y="4537710"/>
            <a:ext cx="2122707" cy="2735934"/>
          </a:xfrm>
          <a:prstGeom prst="rect">
            <a:avLst/>
          </a:prstGeom>
        </p:spPr>
      </p:pic>
      <p:pic>
        <p:nvPicPr>
          <p:cNvPr id="23" name="図 22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655" y="651640"/>
            <a:ext cx="1968733" cy="2106949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2676696" y="167567"/>
            <a:ext cx="4736505" cy="1791868"/>
            <a:chOff x="2676696" y="167567"/>
            <a:chExt cx="4736505" cy="179186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842620" y="402265"/>
              <a:ext cx="4570581" cy="1557170"/>
            </a:xfrm>
            <a:prstGeom prst="wedgeRoundRectCallout">
              <a:avLst>
                <a:gd name="adj1" fmla="val 67930"/>
                <a:gd name="adj2" fmla="val -671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“寒ざらし”って島原名物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のお菓子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、食べたことある？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寒ざらし、島原の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冷たい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わき水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にさらして作られるんだよ！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676696" y="167567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5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2" name="テキスト ボックス 21"/>
            <p:cNvSpPr txBox="1"/>
            <p:nvPr/>
          </p:nvSpPr>
          <p:spPr>
            <a:xfrm>
              <a:off x="3229816" y="412984"/>
              <a:ext cx="360000" cy="200055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かん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6514993" y="433788"/>
              <a:ext cx="6838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か　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　し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464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1" y="13352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グループ化 6"/>
          <p:cNvGrpSpPr/>
          <p:nvPr/>
        </p:nvGrpSpPr>
        <p:grpSpPr>
          <a:xfrm>
            <a:off x="2339915" y="205277"/>
            <a:ext cx="5013573" cy="2120720"/>
            <a:chOff x="2339915" y="205277"/>
            <a:chExt cx="5013573" cy="212072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482713" y="448452"/>
              <a:ext cx="4870775" cy="1877545"/>
            </a:xfrm>
            <a:prstGeom prst="wedgeRoundRectCallout">
              <a:avLst>
                <a:gd name="adj1" fmla="val 64268"/>
                <a:gd name="adj2" fmla="val -84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島原ではね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ん山・奥ん山”って言葉があって、前ん山は眉山のこと、奥ん山は普賢岳のことなんだ～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。眉山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は、島原の町のどこから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でも見える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339915" y="205277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5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17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1937981" y="2543010"/>
            <a:ext cx="5988957" cy="3992638"/>
            <a:chOff x="1937981" y="2543010"/>
            <a:chExt cx="5988957" cy="3992638"/>
          </a:xfrm>
        </p:grpSpPr>
        <p:pic>
          <p:nvPicPr>
            <p:cNvPr id="21" name="図 20" descr="空撮（内島撮影）修正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7981" y="2543010"/>
              <a:ext cx="5988957" cy="3992638"/>
            </a:xfrm>
            <a:prstGeom prst="rect">
              <a:avLst/>
            </a:prstGeom>
          </p:spPr>
        </p:pic>
        <p:sp>
          <p:nvSpPr>
            <p:cNvPr id="6" name="テキスト ボックス 5"/>
            <p:cNvSpPr txBox="1"/>
            <p:nvPr/>
          </p:nvSpPr>
          <p:spPr>
            <a:xfrm>
              <a:off x="4873471" y="3896674"/>
              <a:ext cx="914400" cy="415498"/>
            </a:xfrm>
            <a:prstGeom prst="rect">
              <a:avLst/>
            </a:prstGeom>
            <a:noFill/>
            <a:effectLst>
              <a:innerShdw blurRad="114300">
                <a:schemeClr val="bg1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b="1" dirty="0" smtClean="0"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眉山</a:t>
              </a:r>
              <a:endParaRPr kumimoji="1" lang="ja-JP" altLang="en-US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567752" y="2564975"/>
              <a:ext cx="3065060" cy="415498"/>
            </a:xfrm>
            <a:prstGeom prst="rect">
              <a:avLst/>
            </a:prstGeom>
            <a:solidFill>
              <a:schemeClr val="lt1">
                <a:alpha val="22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普賢岳・平成新山など</a:t>
              </a:r>
              <a:endPara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22" name="図 21" descr="しまたろう-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071" y="600206"/>
            <a:ext cx="2189932" cy="2343677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17" y="4189015"/>
            <a:ext cx="2784747" cy="305251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6192" y="4593465"/>
            <a:ext cx="2767205" cy="2811838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268434" y="2279552"/>
            <a:ext cx="2665837" cy="1841223"/>
            <a:chOff x="268434" y="2279552"/>
            <a:chExt cx="2665837" cy="1841223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22653" y="2555149"/>
              <a:ext cx="2511618" cy="1565626"/>
            </a:xfrm>
            <a:prstGeom prst="wedgeRoundRectCallout">
              <a:avLst>
                <a:gd name="adj1" fmla="val -5557"/>
                <a:gd name="adj2" fmla="val 79919"/>
                <a:gd name="adj3" fmla="val 1666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そっか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って前ん山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変化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した名前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聞いた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ことあるよ。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68434" y="2279552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7478005" y="2935775"/>
            <a:ext cx="2820112" cy="1129848"/>
            <a:chOff x="7478005" y="2935775"/>
            <a:chExt cx="2820112" cy="1129848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640097" y="3241689"/>
              <a:ext cx="2658020" cy="823934"/>
            </a:xfrm>
            <a:prstGeom prst="wedgeRoundRectCallout">
              <a:avLst>
                <a:gd name="adj1" fmla="val 4042"/>
                <a:gd name="adj2" fmla="val 12526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たしかに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一番手前にある山</a:t>
              </a:r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478005" y="2935775"/>
              <a:ext cx="351715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638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CCFFC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DSC_8270眉山No.4-p.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72" y="1542780"/>
            <a:ext cx="6053388" cy="4540041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" y="2487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グループ化 10"/>
          <p:cNvGrpSpPr/>
          <p:nvPr/>
        </p:nvGrpSpPr>
        <p:grpSpPr>
          <a:xfrm>
            <a:off x="3501164" y="6024661"/>
            <a:ext cx="4375595" cy="1149460"/>
            <a:chOff x="3501164" y="6024661"/>
            <a:chExt cx="4375595" cy="1149460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3655382" y="6268280"/>
              <a:ext cx="4221377" cy="905841"/>
            </a:xfrm>
            <a:prstGeom prst="wedgeRoundRectCallout">
              <a:avLst>
                <a:gd name="adj1" fmla="val 61826"/>
                <a:gd name="adj2" fmla="val -3114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島原、また探検し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に来たいな～！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しま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たろうくん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、ありがとう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501164" y="6024661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18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937" y="4449176"/>
            <a:ext cx="2852302" cy="331989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91" y="3972497"/>
            <a:ext cx="3749506" cy="3541200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1058446" y="174135"/>
            <a:ext cx="6400210" cy="2118689"/>
            <a:chOff x="1058446" y="174135"/>
            <a:chExt cx="6400210" cy="2118689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1232093" y="428692"/>
              <a:ext cx="6226563" cy="1864132"/>
            </a:xfrm>
            <a:prstGeom prst="wedgeRoundRectCallout">
              <a:avLst>
                <a:gd name="adj1" fmla="val 63070"/>
                <a:gd name="adj2" fmla="val 1007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99551" bIns="49775" rtlCol="0" anchor="b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島原城も武家屋敷も白土湖も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、いつも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背景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なってくれて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いて、島原のシンボルなんだ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九十九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島も、良い港だし、景色がきれい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観光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スポットになってるよ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ぜひ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色んな人に見に来てもらいたいな！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058446" y="174135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5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" name="テキスト ボックス 22"/>
            <p:cNvSpPr txBox="1"/>
            <p:nvPr/>
          </p:nvSpPr>
          <p:spPr>
            <a:xfrm>
              <a:off x="1397734" y="457695"/>
              <a:ext cx="895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しま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ばら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じょう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2468975" y="465389"/>
              <a:ext cx="105409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ぶ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 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け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 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や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しき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27" name="図 26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307" y="641274"/>
            <a:ext cx="2059396" cy="2203977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285277" y="2429692"/>
            <a:ext cx="3574825" cy="1791005"/>
            <a:chOff x="285277" y="2429692"/>
            <a:chExt cx="3574825" cy="1791005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53144" y="2684249"/>
              <a:ext cx="3406958" cy="1536448"/>
            </a:xfrm>
            <a:prstGeom prst="wedgeRoundRectCallout">
              <a:avLst>
                <a:gd name="adj1" fmla="val -9782"/>
                <a:gd name="adj2" fmla="val 96351"/>
                <a:gd name="adj3" fmla="val 1666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眉山ってりっぱな緑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r>
                <a:rPr lang="en-US" altLang="ja-JP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/>
              </a:r>
              <a:br>
                <a:rPr lang="en-US" altLang="ja-JP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</a:b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“びょうぶ”</a:t>
              </a:r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たいだね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のこと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もっと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知りたく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なってきた～。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85277" y="2429692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276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FBBB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平成新山ネイチャーセンター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3" y="4764586"/>
            <a:ext cx="3868883" cy="2586124"/>
          </a:xfrm>
          <a:prstGeom prst="rect">
            <a:avLst/>
          </a:prstGeom>
        </p:spPr>
      </p:pic>
      <p:pic>
        <p:nvPicPr>
          <p:cNvPr id="2" name="図 1" descr="シマバライチゴ091211No.4-p.1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6" y="1323089"/>
            <a:ext cx="4594960" cy="344622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7894" y="3893113"/>
            <a:ext cx="3383586" cy="3486119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3001820" y="379817"/>
            <a:ext cx="4421101" cy="1803825"/>
            <a:chOff x="3001820" y="379817"/>
            <a:chExt cx="4421101" cy="180382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154011" y="661671"/>
              <a:ext cx="4268910" cy="1521971"/>
            </a:xfrm>
            <a:prstGeom prst="wedgeRoundRectCallout">
              <a:avLst>
                <a:gd name="adj1" fmla="val 69710"/>
                <a:gd name="adj2" fmla="val 516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眉山の近くで“シマバライチゴ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”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見れるかも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　くわしく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平成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新山ネイチャーセンター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聞いて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みよう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！探し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に来てね～！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001820" y="379817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5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6999955" y="2805184"/>
            <a:ext cx="3045075" cy="1566696"/>
            <a:chOff x="6999955" y="2805184"/>
            <a:chExt cx="3045075" cy="1566696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180521" y="3111097"/>
              <a:ext cx="2864509" cy="1260783"/>
            </a:xfrm>
            <a:prstGeom prst="wedgeRoundRectCallout">
              <a:avLst>
                <a:gd name="adj1" fmla="val -3670"/>
                <a:gd name="adj2" fmla="val 9910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数が少ない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食べちゃ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ダメだよ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見てみたいね～！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6999955" y="2805184"/>
              <a:ext cx="351715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19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2730" y="3574279"/>
            <a:ext cx="2968331" cy="3255589"/>
          </a:xfrm>
          <a:prstGeom prst="rect">
            <a:avLst/>
          </a:prstGeom>
        </p:spPr>
      </p:pic>
      <p:pic>
        <p:nvPicPr>
          <p:cNvPr id="28" name="図 27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307" y="407113"/>
            <a:ext cx="2294682" cy="2455782"/>
          </a:xfrm>
          <a:prstGeom prst="rect">
            <a:avLst/>
          </a:prstGeom>
        </p:spPr>
      </p:pic>
      <p:grpSp>
        <p:nvGrpSpPr>
          <p:cNvPr id="29" name="図形グループ 28"/>
          <p:cNvGrpSpPr/>
          <p:nvPr/>
        </p:nvGrpSpPr>
        <p:grpSpPr>
          <a:xfrm>
            <a:off x="347246" y="275532"/>
            <a:ext cx="2078851" cy="638123"/>
            <a:chOff x="7776349" y="421206"/>
            <a:chExt cx="2078851" cy="638123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7776349" y="421206"/>
              <a:ext cx="2078851" cy="63812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60000"/>
                </a:lnSpc>
              </a:pPr>
              <a:endParaRPr kumimoji="1" lang="en-US" altLang="ja-JP" sz="2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60000"/>
                </a:lnSpc>
              </a:pPr>
              <a:r>
                <a:rPr kumimoji="1" lang="ja-JP" altLang="en-US" sz="28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おまけ情報</a:t>
              </a:r>
              <a:endParaRPr kumimoji="1" lang="ja-JP" altLang="en-US" sz="28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8972836" y="427556"/>
              <a:ext cx="787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じょうほう</a:t>
              </a:r>
              <a:endParaRPr kumimoji="1" lang="ja-JP" altLang="en-US" sz="9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3410924" y="2536945"/>
            <a:ext cx="3042862" cy="1158878"/>
            <a:chOff x="3410924" y="2536945"/>
            <a:chExt cx="3042862" cy="1158878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586118" y="2804748"/>
              <a:ext cx="2867668" cy="891075"/>
            </a:xfrm>
            <a:prstGeom prst="wedgeRoundRectCallout">
              <a:avLst>
                <a:gd name="adj1" fmla="val -9400"/>
                <a:gd name="adj2" fmla="val 121167"/>
                <a:gd name="adj3" fmla="val 1666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わぁ、イチゴきれい！美味しそう（笑）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410924" y="2536945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テキスト ボックス 24"/>
          <p:cNvSpPr txBox="1"/>
          <p:nvPr/>
        </p:nvSpPr>
        <p:spPr>
          <a:xfrm>
            <a:off x="106583" y="4764586"/>
            <a:ext cx="245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平成新山ネイチャーセンター</a:t>
            </a:r>
            <a:endParaRPr kumimoji="1" lang="ja-JP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50800" y="63500"/>
            <a:ext cx="10572750" cy="7442200"/>
          </a:xfrm>
          <a:prstGeom prst="rect">
            <a:avLst/>
          </a:prstGeom>
          <a:noFill/>
          <a:ln w="177800" cmpd="sng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02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33CC33">
              <a:alpha val="21961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図形グループ 5"/>
          <p:cNvGrpSpPr/>
          <p:nvPr/>
        </p:nvGrpSpPr>
        <p:grpSpPr>
          <a:xfrm>
            <a:off x="3997464" y="893080"/>
            <a:ext cx="4829035" cy="2205160"/>
            <a:chOff x="2651265" y="893080"/>
            <a:chExt cx="4829035" cy="2205160"/>
          </a:xfrm>
        </p:grpSpPr>
        <p:grpSp>
          <p:nvGrpSpPr>
            <p:cNvPr id="7" name="図形グループ 6"/>
            <p:cNvGrpSpPr/>
            <p:nvPr/>
          </p:nvGrpSpPr>
          <p:grpSpPr>
            <a:xfrm>
              <a:off x="2651265" y="935490"/>
              <a:ext cx="2070660" cy="2070660"/>
              <a:chOff x="2422665" y="2141990"/>
              <a:chExt cx="2070660" cy="2070660"/>
            </a:xfrm>
          </p:grpSpPr>
          <p:sp>
            <p:nvSpPr>
              <p:cNvPr id="9" name="円/楕円 8"/>
              <p:cNvSpPr/>
              <p:nvPr/>
            </p:nvSpPr>
            <p:spPr>
              <a:xfrm>
                <a:off x="2422665" y="2141990"/>
                <a:ext cx="2070660" cy="207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0" name="図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22665" y="2141990"/>
                <a:ext cx="2070660" cy="2070660"/>
              </a:xfrm>
              <a:prstGeom prst="rect">
                <a:avLst/>
              </a:prstGeom>
            </p:spPr>
          </p:pic>
        </p:grpSp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4"/>
            <a:srcRect l="12789" r="10960" b="7696"/>
            <a:stretch/>
          </p:blipFill>
          <p:spPr>
            <a:xfrm>
              <a:off x="5275139" y="893080"/>
              <a:ext cx="2205161" cy="2205160"/>
            </a:xfrm>
            <a:prstGeom prst="ellipse">
              <a:avLst/>
            </a:prstGeom>
            <a:ln>
              <a:noFill/>
            </a:ln>
          </p:spPr>
        </p:pic>
      </p:grpSp>
      <p:grpSp>
        <p:nvGrpSpPr>
          <p:cNvPr id="11" name="図形グループ 10"/>
          <p:cNvGrpSpPr/>
          <p:nvPr/>
        </p:nvGrpSpPr>
        <p:grpSpPr>
          <a:xfrm>
            <a:off x="2729174" y="3403600"/>
            <a:ext cx="7365615" cy="3785423"/>
            <a:chOff x="3276600" y="3611753"/>
            <a:chExt cx="6540500" cy="3361371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3611753"/>
              <a:ext cx="6540500" cy="3361371"/>
            </a:xfrm>
            <a:prstGeom prst="rect">
              <a:avLst/>
            </a:prstGeom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3905032" y="3986267"/>
              <a:ext cx="5235784" cy="2355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わくわく</a:t>
              </a:r>
              <a:r>
                <a:rPr lang="ja-JP" altLang="en-US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半島探検隊　</a:t>
              </a:r>
              <a:r>
                <a:rPr lang="en-US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No</a:t>
              </a:r>
              <a:r>
                <a:rPr lang="en-US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.4</a:t>
              </a:r>
              <a:endParaRPr lang="ja-JP" altLang="ja-JP" sz="28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120000"/>
                </a:lnSpc>
              </a:pP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九　十　九　島　は</a:t>
              </a:r>
              <a:endParaRPr lang="en-US" altLang="ja-JP" sz="3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dist"/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眉山からやってきた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3600" b="1" dirty="0">
                  <a:latin typeface="HG丸ｺﾞｼｯｸM-PRO"/>
                  <a:ea typeface="HG丸ｺﾞｼｯｸM-PRO"/>
                  <a:cs typeface="HG丸ｺﾞｼｯｸM-PRO"/>
                </a:rPr>
                <a:t>の巻</a:t>
              </a:r>
            </a:p>
            <a:p>
              <a:pPr algn="dist">
                <a:lnSpc>
                  <a:spcPct val="150000"/>
                </a:lnSpc>
              </a:pPr>
              <a:r>
                <a:rPr lang="ja-JP" altLang="en-US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　 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環境省 </a:t>
              </a:r>
              <a:r>
                <a:rPr lang="ja-JP" altLang="ja-JP" sz="3200" b="1" dirty="0">
                  <a:latin typeface="HG丸ｺﾞｼｯｸM-PRO"/>
                  <a:ea typeface="HG丸ｺﾞｼｯｸM-PRO"/>
                  <a:cs typeface="HG丸ｺﾞｼｯｸM-PRO"/>
                </a:rPr>
                <a:t>九州地方環境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事務所</a:t>
              </a:r>
              <a:endParaRPr lang="ja-JP" altLang="ja-JP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15" name="Picture 2" descr="D:\Documents and Settings\KISHID01\デスクトップ\ジオ パワポ資料\moe_logo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254" y="5787231"/>
            <a:ext cx="913013" cy="60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4367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1148</Words>
  <Application>Microsoft Office PowerPoint</Application>
  <PresentationFormat>ユーザー設定</PresentationFormat>
  <Paragraphs>283</Paragraphs>
  <Slides>21</Slides>
  <Notes>18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2015-03-25T06:47:42Z</dcterms:created>
  <dcterms:modified xsi:type="dcterms:W3CDTF">2015-03-25T06:47:55Z</dcterms:modified>
</cp:coreProperties>
</file>