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42"/>
  </p:notesMasterIdLst>
  <p:sldIdLst>
    <p:sldId id="277" r:id="rId2"/>
    <p:sldId id="279" r:id="rId3"/>
    <p:sldId id="257" r:id="rId4"/>
    <p:sldId id="280" r:id="rId5"/>
    <p:sldId id="258" r:id="rId6"/>
    <p:sldId id="281" r:id="rId7"/>
    <p:sldId id="259" r:id="rId8"/>
    <p:sldId id="282" r:id="rId9"/>
    <p:sldId id="260" r:id="rId10"/>
    <p:sldId id="283" r:id="rId11"/>
    <p:sldId id="261" r:id="rId12"/>
    <p:sldId id="284" r:id="rId13"/>
    <p:sldId id="262" r:id="rId14"/>
    <p:sldId id="285" r:id="rId15"/>
    <p:sldId id="263" r:id="rId16"/>
    <p:sldId id="286" r:id="rId17"/>
    <p:sldId id="264" r:id="rId18"/>
    <p:sldId id="287" r:id="rId19"/>
    <p:sldId id="265" r:id="rId20"/>
    <p:sldId id="288" r:id="rId21"/>
    <p:sldId id="266" r:id="rId22"/>
    <p:sldId id="289" r:id="rId23"/>
    <p:sldId id="273" r:id="rId24"/>
    <p:sldId id="290" r:id="rId25"/>
    <p:sldId id="267" r:id="rId26"/>
    <p:sldId id="291" r:id="rId27"/>
    <p:sldId id="272" r:id="rId28"/>
    <p:sldId id="292" r:id="rId29"/>
    <p:sldId id="268" r:id="rId30"/>
    <p:sldId id="293" r:id="rId31"/>
    <p:sldId id="269" r:id="rId32"/>
    <p:sldId id="294" r:id="rId33"/>
    <p:sldId id="270" r:id="rId34"/>
    <p:sldId id="295" r:id="rId35"/>
    <p:sldId id="271" r:id="rId36"/>
    <p:sldId id="296" r:id="rId37"/>
    <p:sldId id="274" r:id="rId38"/>
    <p:sldId id="297" r:id="rId39"/>
    <p:sldId id="276" r:id="rId40"/>
    <p:sldId id="298" r:id="rId41"/>
  </p:sldIdLst>
  <p:sldSz cx="10688638" cy="7562850"/>
  <p:notesSz cx="9926638" cy="6797675"/>
  <p:defaultTextStyle>
    <a:defPPr>
      <a:defRPr lang="ja-JP"/>
    </a:defPPr>
    <a:lvl1pPr marL="0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422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2843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265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5686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108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852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4994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1371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2386">
          <p15:clr>
            <a:srgbClr val="A4A3A4"/>
          </p15:clr>
        </p15:guide>
        <p15:guide id="4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66FFFF"/>
    <a:srgbClr val="88A1D8"/>
    <a:srgbClr val="96ACDC"/>
    <a:srgbClr val="96BCDC"/>
    <a:srgbClr val="40CEED"/>
    <a:srgbClr val="0000FF"/>
    <a:srgbClr val="CC6600"/>
    <a:srgbClr val="93A7DF"/>
    <a:srgbClr val="919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41" autoAdjust="0"/>
    <p:restoredTop sz="79834" autoAdjust="0"/>
  </p:normalViewPr>
  <p:slideViewPr>
    <p:cSldViewPr snapToGrid="0" snapToObjects="1">
      <p:cViewPr varScale="1">
        <p:scale>
          <a:sx n="67" d="100"/>
          <a:sy n="67" d="100"/>
        </p:scale>
        <p:origin x="72" y="432"/>
      </p:cViewPr>
      <p:guideLst>
        <p:guide orient="horz" pos="2160"/>
        <p:guide pos="3120"/>
        <p:guide orient="horz" pos="2386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1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1543" cy="339884"/>
          </a:xfrm>
          <a:prstGeom prst="rect">
            <a:avLst/>
          </a:prstGeom>
        </p:spPr>
        <p:txBody>
          <a:bodyPr vert="horz" lIns="91410" tIns="45705" rIns="91410" bIns="4570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3376" y="0"/>
            <a:ext cx="4301543" cy="339884"/>
          </a:xfrm>
          <a:prstGeom prst="rect">
            <a:avLst/>
          </a:prstGeom>
        </p:spPr>
        <p:txBody>
          <a:bodyPr vert="horz" lIns="91410" tIns="45705" rIns="91410" bIns="45705" rtlCol="0"/>
          <a:lstStyle>
            <a:lvl1pPr algn="r">
              <a:defRPr sz="1200"/>
            </a:lvl1pPr>
          </a:lstStyle>
          <a:p>
            <a:fld id="{09F29862-4191-3A49-A6D7-DE89A026EC45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20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0" tIns="45705" rIns="91410" bIns="4570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10" tIns="45705" rIns="91410" bIns="4570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6456218"/>
            <a:ext cx="4301543" cy="339884"/>
          </a:xfrm>
          <a:prstGeom prst="rect">
            <a:avLst/>
          </a:prstGeom>
        </p:spPr>
        <p:txBody>
          <a:bodyPr vert="horz" lIns="91410" tIns="45705" rIns="91410" bIns="4570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3376" y="6456218"/>
            <a:ext cx="4301543" cy="339884"/>
          </a:xfrm>
          <a:prstGeom prst="rect">
            <a:avLst/>
          </a:prstGeom>
        </p:spPr>
        <p:txBody>
          <a:bodyPr vert="horz" lIns="91410" tIns="45705" rIns="91410" bIns="45705" rtlCol="0" anchor="b"/>
          <a:lstStyle>
            <a:lvl1pPr algn="r">
              <a:defRPr sz="1200"/>
            </a:lvl1pPr>
          </a:lstStyle>
          <a:p>
            <a:fld id="{48429001-70C0-A946-A8C5-ED84F301D5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100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500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1648" y="2349387"/>
            <a:ext cx="9085342" cy="1621111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297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27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14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329" y="4859833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44329" y="3205460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2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42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5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3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8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5362" y="1946734"/>
            <a:ext cx="5531741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35246" y="1946734"/>
            <a:ext cx="5533597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30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3" y="1692890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4433" y="2398405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29681" y="1692890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29681" y="2398405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49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553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498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9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4433" y="1582598"/>
            <a:ext cx="3516489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96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22" indent="0">
              <a:buNone/>
              <a:defRPr sz="3200"/>
            </a:lvl2pPr>
            <a:lvl3pPr marL="1042843" indent="0">
              <a:buNone/>
              <a:defRPr sz="2700"/>
            </a:lvl3pPr>
            <a:lvl4pPr marL="1564265" indent="0">
              <a:buNone/>
              <a:defRPr sz="2300"/>
            </a:lvl4pPr>
            <a:lvl5pPr marL="2085686" indent="0">
              <a:buNone/>
              <a:defRPr sz="2300"/>
            </a:lvl5pPr>
            <a:lvl6pPr marL="2607108" indent="0">
              <a:buNone/>
              <a:defRPr sz="2300"/>
            </a:lvl6pPr>
            <a:lvl7pPr marL="3128529" indent="0">
              <a:buNone/>
              <a:defRPr sz="2300"/>
            </a:lvl7pPr>
            <a:lvl8pPr marL="3649949" indent="0">
              <a:buNone/>
              <a:defRPr sz="2300"/>
            </a:lvl8pPr>
            <a:lvl9pPr marL="4171371" indent="0">
              <a:buNone/>
              <a:defRPr sz="23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28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068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059364" y="334378"/>
            <a:ext cx="2809479" cy="7116431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5362" y="334378"/>
            <a:ext cx="8255859" cy="7116431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61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  <a:prstGeom prst="rect">
            <a:avLst/>
          </a:prstGeom>
        </p:spPr>
        <p:txBody>
          <a:bodyPr vert="horz" lIns="104284" tIns="52142" rIns="104284" bIns="52142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2" y="1764667"/>
            <a:ext cx="9619774" cy="4991131"/>
          </a:xfrm>
          <a:prstGeom prst="rect">
            <a:avLst/>
          </a:prstGeom>
        </p:spPr>
        <p:txBody>
          <a:bodyPr vert="horz" lIns="104284" tIns="52142" rIns="104284" bIns="52142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651953" y="7009643"/>
            <a:ext cx="3384735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60190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73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1422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65" indent="-391065" algn="l" defTabSz="521422" rtl="0" eaLnBrk="1" latinLnBrk="0" hangingPunct="1">
        <a:spcBef>
          <a:spcPct val="20000"/>
        </a:spcBef>
        <a:buFont typeface="Arial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09" indent="-325888" algn="l" defTabSz="521422" rtl="0" eaLnBrk="1" latinLnBrk="0" hangingPunct="1">
        <a:spcBef>
          <a:spcPct val="20000"/>
        </a:spcBef>
        <a:buFont typeface="Arial"/>
        <a:buChar char="–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54" indent="-260710" algn="l" defTabSz="521422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975" indent="-260710" algn="l" defTabSz="521422" rtl="0" eaLnBrk="1" latinLnBrk="0" hangingPunct="1">
        <a:spcBef>
          <a:spcPct val="20000"/>
        </a:spcBef>
        <a:buFont typeface="Arial"/>
        <a:buChar char="–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97" indent="-260710" algn="l" defTabSz="521422" rtl="0" eaLnBrk="1" latinLnBrk="0" hangingPunct="1">
        <a:spcBef>
          <a:spcPct val="20000"/>
        </a:spcBef>
        <a:buFont typeface="Arial"/>
        <a:buChar char="»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18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240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66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08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22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43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265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686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08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52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94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371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10" Type="http://schemas.openxmlformats.org/officeDocument/2006/relationships/image" Target="../media/image7.png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7.png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7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0.emf"/><Relationship Id="rId4" Type="http://schemas.openxmlformats.org/officeDocument/2006/relationships/image" Target="../media/image51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5.emf"/><Relationship Id="rId4" Type="http://schemas.openxmlformats.org/officeDocument/2006/relationships/image" Target="../media/image56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gif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pic>
        <p:nvPicPr>
          <p:cNvPr id="5" name="図 4" descr="表紙イラスト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462" y="3515325"/>
            <a:ext cx="4935515" cy="3004515"/>
          </a:xfrm>
          <a:prstGeom prst="rect">
            <a:avLst/>
          </a:prstGeom>
        </p:spPr>
      </p:pic>
      <p:pic>
        <p:nvPicPr>
          <p:cNvPr id="11" name="図 10" descr="タイトル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80" y="962507"/>
            <a:ext cx="7358716" cy="1783014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050868" y="6757931"/>
            <a:ext cx="3470571" cy="42368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ja-JP" altLang="ja-JP" dirty="0"/>
              <a:t>［島原半島ジオパークめぐり］</a:t>
            </a:r>
          </a:p>
        </p:txBody>
      </p:sp>
      <p:pic>
        <p:nvPicPr>
          <p:cNvPr id="9" name="図 8" descr="わくわく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20" y="500690"/>
            <a:ext cx="2644753" cy="1848697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3064782" y="754758"/>
            <a:ext cx="6671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b="1" dirty="0" smtClean="0">
                <a:latin typeface="HG丸ｺﾞｼｯｸM-PRO"/>
                <a:ea typeface="HG丸ｺﾞｼｯｸM-PRO"/>
                <a:cs typeface="HG丸ｺﾞｼｯｸM-PRO"/>
              </a:rPr>
              <a:t>しま　ばら　はん　とう　たん　けん　たい</a:t>
            </a:r>
            <a:endParaRPr kumimoji="1" lang="ja-JP" altLang="en-US" sz="16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4797" y="2937212"/>
            <a:ext cx="2430406" cy="320153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2903" y="3515325"/>
            <a:ext cx="3529295" cy="3733611"/>
          </a:xfrm>
          <a:prstGeom prst="rect">
            <a:avLst/>
          </a:prstGeom>
        </p:spPr>
      </p:pic>
      <p:sp>
        <p:nvSpPr>
          <p:cNvPr id="20" name="角丸四角形吹き出し 19"/>
          <p:cNvSpPr/>
          <p:nvPr/>
        </p:nvSpPr>
        <p:spPr>
          <a:xfrm>
            <a:off x="566654" y="2582995"/>
            <a:ext cx="2569122" cy="708434"/>
          </a:xfrm>
          <a:prstGeom prst="wedgeRoundRectCallout">
            <a:avLst>
              <a:gd name="adj1" fmla="val 32231"/>
              <a:gd name="adj2" fmla="val 835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びっくり！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1" name="角丸四角形吹き出し 20"/>
          <p:cNvSpPr/>
          <p:nvPr/>
        </p:nvSpPr>
        <p:spPr>
          <a:xfrm>
            <a:off x="6858542" y="2736185"/>
            <a:ext cx="2537706" cy="708433"/>
          </a:xfrm>
          <a:prstGeom prst="wedgeRoundRectCallout">
            <a:avLst>
              <a:gd name="adj1" fmla="val -38636"/>
              <a:gd name="adj2" fmla="val 1000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なるほど！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64782" y="6138747"/>
            <a:ext cx="14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ジーナちゃん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766820" y="6843065"/>
            <a:ext cx="14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ジーオくん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 descr="木枠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775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342" y="901425"/>
            <a:ext cx="7989955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739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0" y="0"/>
            <a:ext cx="10700779" cy="7562850"/>
          </a:xfrm>
          <a:prstGeom prst="rect">
            <a:avLst/>
          </a:prstGeom>
          <a:solidFill>
            <a:srgbClr val="66CCFF">
              <a:alpha val="5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300" y="241300"/>
            <a:ext cx="7779765" cy="329927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558" y="3222867"/>
            <a:ext cx="3407393" cy="3444632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</a:t>
            </a:r>
            <a:endParaRPr lang="ja-JP" altLang="en-US" sz="13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947" y="657147"/>
            <a:ext cx="4988203" cy="236870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8000" y="3771899"/>
            <a:ext cx="2366558" cy="3042717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6258" y="3540578"/>
            <a:ext cx="3328974" cy="3705839"/>
          </a:xfrm>
          <a:prstGeom prst="rect">
            <a:avLst/>
          </a:prstGeom>
        </p:spPr>
      </p:pic>
      <p:sp>
        <p:nvSpPr>
          <p:cNvPr id="3" name="角丸四角形吹き出し 2"/>
          <p:cNvSpPr/>
          <p:nvPr/>
        </p:nvSpPr>
        <p:spPr>
          <a:xfrm>
            <a:off x="6331965" y="6184185"/>
            <a:ext cx="3052870" cy="1060232"/>
          </a:xfrm>
          <a:prstGeom prst="wedgeRoundRectCallout">
            <a:avLst>
              <a:gd name="adj1" fmla="val -46346"/>
              <a:gd name="adj2" fmla="val -8077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6000" bIns="49775" rtlCol="0" anchor="ctr"/>
          <a:lstStyle/>
          <a:p>
            <a:r>
              <a:rPr lang="ja-JP" altLang="en-US" sz="3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えっ、</a:t>
            </a:r>
            <a:endParaRPr lang="en-US" altLang="ja-JP" sz="3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3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それほんとー？</a:t>
            </a:r>
            <a:endParaRPr lang="ja-JP" altLang="en-US" sz="3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16808" y="812800"/>
            <a:ext cx="1104900" cy="469900"/>
          </a:xfrm>
          <a:prstGeom prst="rect">
            <a:avLst/>
          </a:prstGeom>
        </p:spPr>
      </p:pic>
      <p:sp>
        <p:nvSpPr>
          <p:cNvPr id="16" name="テキスト ボックス 15"/>
          <p:cNvSpPr txBox="1"/>
          <p:nvPr/>
        </p:nvSpPr>
        <p:spPr>
          <a:xfrm>
            <a:off x="5359400" y="-1689100"/>
            <a:ext cx="18466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0" y="948034"/>
            <a:ext cx="2619230" cy="3488729"/>
          </a:xfrm>
          <a:prstGeom prst="rect">
            <a:avLst/>
          </a:prstGeom>
        </p:spPr>
      </p:pic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61" y="635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080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5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Picture 2" descr="F:\良い写真\DSC_46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18" y="201249"/>
            <a:ext cx="6969903" cy="400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吹き出し 6"/>
          <p:cNvSpPr/>
          <p:nvPr/>
        </p:nvSpPr>
        <p:spPr>
          <a:xfrm>
            <a:off x="7555381" y="2036960"/>
            <a:ext cx="2699362" cy="1321826"/>
          </a:xfrm>
          <a:prstGeom prst="wedgeRoundRectCallout">
            <a:avLst>
              <a:gd name="adj1" fmla="val -25339"/>
              <a:gd name="adj2" fmla="val 1030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むかしから、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こんなかたちを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していたのかな？</a:t>
            </a:r>
          </a:p>
        </p:txBody>
      </p:sp>
      <p:sp>
        <p:nvSpPr>
          <p:cNvPr id="10" name="角丸四角形吹き出し 9"/>
          <p:cNvSpPr/>
          <p:nvPr/>
        </p:nvSpPr>
        <p:spPr>
          <a:xfrm>
            <a:off x="973627" y="3683704"/>
            <a:ext cx="2951547" cy="854322"/>
          </a:xfrm>
          <a:prstGeom prst="wedgeRoundRectCallout">
            <a:avLst>
              <a:gd name="adj1" fmla="val 48851"/>
              <a:gd name="adj2" fmla="val 10694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6000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島原半島は火山の島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だった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よね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 </a:t>
            </a:r>
            <a:endParaRPr lang="ja-JP" altLang="en-US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1029919" y="6000985"/>
            <a:ext cx="2881917" cy="868941"/>
          </a:xfrm>
          <a:prstGeom prst="wedgeRoundRectCallout">
            <a:avLst>
              <a:gd name="adj1" fmla="val 67800"/>
              <a:gd name="adj2" fmla="val -2504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6000" bIns="49775" rtlCol="0" anchor="ctr"/>
          <a:lstStyle/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どんな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感じの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島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だった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のかしら？</a:t>
            </a:r>
            <a:endParaRPr lang="ja-JP" altLang="en-US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75" y="11875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テキスト ボックス 10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2</a:t>
            </a:r>
            <a:endParaRPr lang="ja-JP" altLang="en-US" sz="1300" dirty="0"/>
          </a:p>
        </p:txBody>
      </p:sp>
      <p:grpSp>
        <p:nvGrpSpPr>
          <p:cNvPr id="12" name="図形グループ 11"/>
          <p:cNvGrpSpPr/>
          <p:nvPr/>
        </p:nvGrpSpPr>
        <p:grpSpPr>
          <a:xfrm>
            <a:off x="805760" y="3361582"/>
            <a:ext cx="335733" cy="509114"/>
            <a:chOff x="1327150" y="307976"/>
            <a:chExt cx="311150" cy="461665"/>
          </a:xfrm>
        </p:grpSpPr>
        <p:sp>
          <p:nvSpPr>
            <p:cNvPr id="13" name="円/楕円 12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図形グループ 14"/>
          <p:cNvGrpSpPr/>
          <p:nvPr/>
        </p:nvGrpSpPr>
        <p:grpSpPr>
          <a:xfrm>
            <a:off x="862052" y="5692610"/>
            <a:ext cx="335733" cy="509114"/>
            <a:chOff x="1327150" y="307976"/>
            <a:chExt cx="311150" cy="461665"/>
          </a:xfrm>
        </p:grpSpPr>
        <p:sp>
          <p:nvSpPr>
            <p:cNvPr id="19" name="円/楕円 18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図形グループ 20"/>
          <p:cNvGrpSpPr/>
          <p:nvPr/>
        </p:nvGrpSpPr>
        <p:grpSpPr>
          <a:xfrm>
            <a:off x="7413396" y="1800454"/>
            <a:ext cx="335733" cy="509114"/>
            <a:chOff x="1327150" y="307976"/>
            <a:chExt cx="311150" cy="461665"/>
          </a:xfrm>
        </p:grpSpPr>
        <p:sp>
          <p:nvSpPr>
            <p:cNvPr id="22" name="円/楕円 21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7450638" y="432413"/>
            <a:ext cx="28041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/>
                <a:ea typeface="HG丸ｺﾞｼｯｸM-PRO"/>
                <a:cs typeface="HG丸ｺﾞｼｯｸM-PRO"/>
              </a:rPr>
              <a:t>熊本方面から見た</a:t>
            </a:r>
            <a:endParaRPr kumimoji="1" lang="en-US" altLang="ja-JP" sz="16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kumimoji="1" lang="ja-JP" altLang="en-US" sz="1600" dirty="0" smtClean="0">
                <a:latin typeface="HG丸ｺﾞｼｯｸM-PRO"/>
                <a:ea typeface="HG丸ｺﾞｼｯｸM-PRO"/>
                <a:cs typeface="HG丸ｺﾞｼｯｸM-PRO"/>
              </a:rPr>
              <a:t>夕方の島原半島</a:t>
            </a:r>
            <a:endParaRPr kumimoji="1" lang="ja-JP" altLang="en-US" sz="16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9659" y="3356461"/>
            <a:ext cx="3898208" cy="4344877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0047" y="4334651"/>
            <a:ext cx="2694650" cy="32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342" y="901425"/>
            <a:ext cx="7989955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4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/>
          <p:cNvGrpSpPr>
            <a:grpSpLocks noChangeAspect="1"/>
          </p:cNvGrpSpPr>
          <p:nvPr/>
        </p:nvGrpSpPr>
        <p:grpSpPr>
          <a:xfrm>
            <a:off x="2162142" y="1914950"/>
            <a:ext cx="6102696" cy="3429062"/>
            <a:chOff x="2043392" y="2072538"/>
            <a:chExt cx="5822235" cy="3271473"/>
          </a:xfrm>
        </p:grpSpPr>
        <p:pic>
          <p:nvPicPr>
            <p:cNvPr id="19" name="Picture 2" descr="F:\良い写真\DSC_4617.JPG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392" y="2072538"/>
              <a:ext cx="5822235" cy="3271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円/楕円 19"/>
            <p:cNvSpPr/>
            <p:nvPr/>
          </p:nvSpPr>
          <p:spPr>
            <a:xfrm>
              <a:off x="2499524" y="3311005"/>
              <a:ext cx="1160830" cy="716677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2200" b="1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5" name="角丸四角形吹き出し 4"/>
          <p:cNvSpPr/>
          <p:nvPr/>
        </p:nvSpPr>
        <p:spPr>
          <a:xfrm>
            <a:off x="7079109" y="1808074"/>
            <a:ext cx="3262577" cy="849602"/>
          </a:xfrm>
          <a:prstGeom prst="wedgeRoundRectCallout">
            <a:avLst>
              <a:gd name="adj1" fmla="val 19330"/>
              <a:gd name="adj2" fmla="val 23909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そうだったん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だ</a:t>
            </a:r>
            <a:r>
              <a: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〜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ほんと小さかったのね。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963841" y="2161980"/>
            <a:ext cx="49331" cy="441232"/>
          </a:xfrm>
          <a:prstGeom prst="rect">
            <a:avLst/>
          </a:prstGeom>
          <a:noFill/>
        </p:spPr>
        <p:txBody>
          <a:bodyPr wrap="square" lIns="99551" tIns="49775" rIns="99551" bIns="49775" rtlCol="0">
            <a:spAutoFit/>
          </a:bodyPr>
          <a:lstStyle/>
          <a:p>
            <a:endParaRPr lang="ja-JP" altLang="en-US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角丸四角形吹き出し 11"/>
          <p:cNvSpPr/>
          <p:nvPr/>
        </p:nvSpPr>
        <p:spPr>
          <a:xfrm>
            <a:off x="2788776" y="5810983"/>
            <a:ext cx="2697624" cy="1268070"/>
          </a:xfrm>
          <a:prstGeom prst="wedgeRoundRectCallout">
            <a:avLst>
              <a:gd name="adj1" fmla="val 69798"/>
              <a:gd name="adj2" fmla="val -378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え～ほんと？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すごーく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小さかったんだね。</a:t>
            </a: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2019480"/>
            <a:ext cx="2365208" cy="3150380"/>
          </a:xfrm>
          <a:prstGeom prst="rect">
            <a:avLst/>
          </a:prstGeom>
        </p:spPr>
      </p:pic>
      <p:sp>
        <p:nvSpPr>
          <p:cNvPr id="13" name="角丸四角形吹き出し 12"/>
          <p:cNvSpPr/>
          <p:nvPr/>
        </p:nvSpPr>
        <p:spPr>
          <a:xfrm>
            <a:off x="695611" y="826838"/>
            <a:ext cx="2363065" cy="854293"/>
          </a:xfrm>
          <a:prstGeom prst="wedgeRoundRectCallout">
            <a:avLst>
              <a:gd name="adj1" fmla="val 1283"/>
              <a:gd name="adj2" fmla="val 12017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6000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ぼくが、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ガイドするね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 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角丸四角形吹き出し 7"/>
          <p:cNvSpPr/>
          <p:nvPr/>
        </p:nvSpPr>
        <p:spPr>
          <a:xfrm>
            <a:off x="3419234" y="766288"/>
            <a:ext cx="2981566" cy="1248010"/>
          </a:xfrm>
          <a:prstGeom prst="wedgeRoundRectCallout">
            <a:avLst>
              <a:gd name="adj1" fmla="val -84414"/>
              <a:gd name="adj2" fmla="val 1008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はじめ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島原半島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はね、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この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赤い</a:t>
            </a:r>
            <a:r>
              <a:rPr lang="ja-JP" altLang="ja-JP" sz="22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のところ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だけだったん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だ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61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3</a:t>
            </a:r>
            <a:endParaRPr lang="ja-JP" altLang="en-US" sz="1300" dirty="0"/>
          </a:p>
        </p:txBody>
      </p:sp>
      <p:grpSp>
        <p:nvGrpSpPr>
          <p:cNvPr id="15" name="図形グループ 14"/>
          <p:cNvGrpSpPr/>
          <p:nvPr/>
        </p:nvGrpSpPr>
        <p:grpSpPr>
          <a:xfrm>
            <a:off x="576927" y="491009"/>
            <a:ext cx="335733" cy="509114"/>
            <a:chOff x="1327150" y="307976"/>
            <a:chExt cx="311150" cy="461665"/>
          </a:xfrm>
        </p:grpSpPr>
        <p:sp>
          <p:nvSpPr>
            <p:cNvPr id="16" name="円/楕円 15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" name="図形グループ 17"/>
          <p:cNvGrpSpPr/>
          <p:nvPr/>
        </p:nvGrpSpPr>
        <p:grpSpPr>
          <a:xfrm>
            <a:off x="3252985" y="489874"/>
            <a:ext cx="335733" cy="509114"/>
            <a:chOff x="1327150" y="307976"/>
            <a:chExt cx="311150" cy="461665"/>
          </a:xfrm>
        </p:grpSpPr>
        <p:sp>
          <p:nvSpPr>
            <p:cNvPr id="22" name="円/楕円 21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図形グループ 23"/>
          <p:cNvGrpSpPr/>
          <p:nvPr/>
        </p:nvGrpSpPr>
        <p:grpSpPr>
          <a:xfrm>
            <a:off x="6925533" y="1510366"/>
            <a:ext cx="335733" cy="509114"/>
            <a:chOff x="1327150" y="307976"/>
            <a:chExt cx="311150" cy="461665"/>
          </a:xfrm>
        </p:grpSpPr>
        <p:sp>
          <p:nvSpPr>
            <p:cNvPr id="25" name="円/楕円 24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図形グループ 26"/>
          <p:cNvGrpSpPr/>
          <p:nvPr/>
        </p:nvGrpSpPr>
        <p:grpSpPr>
          <a:xfrm>
            <a:off x="2641754" y="5515509"/>
            <a:ext cx="335733" cy="509114"/>
            <a:chOff x="1327150" y="307976"/>
            <a:chExt cx="311150" cy="461665"/>
          </a:xfrm>
        </p:grpSpPr>
        <p:sp>
          <p:nvSpPr>
            <p:cNvPr id="28" name="円/楕円 27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4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4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208" y="4158434"/>
            <a:ext cx="2856805" cy="342816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4318" y="3635821"/>
            <a:ext cx="3253581" cy="3950778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218368" y="5256820"/>
            <a:ext cx="200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 smtClean="0">
                <a:latin typeface="HG丸ｺﾞｼｯｸM-PRO"/>
                <a:ea typeface="HG丸ｺﾞｼｯｸM-PRO"/>
                <a:cs typeface="HG丸ｺﾞｼｯｸM-PRO"/>
              </a:rPr>
              <a:t>南島原ひまわり観光協会キャラクター</a:t>
            </a:r>
            <a:r>
              <a:rPr kumimoji="1" lang="en-US" altLang="ja-JP" sz="1000" b="1" dirty="0" smtClean="0">
                <a:latin typeface="HG丸ｺﾞｼｯｸM-PRO"/>
                <a:ea typeface="HG丸ｺﾞｼｯｸM-PRO"/>
                <a:cs typeface="HG丸ｺﾞｼｯｸM-PRO"/>
              </a:rPr>
              <a:t/>
            </a:r>
            <a:br>
              <a:rPr kumimoji="1" lang="en-US" altLang="ja-JP" sz="1000" b="1" dirty="0" smtClean="0">
                <a:latin typeface="HG丸ｺﾞｼｯｸM-PRO"/>
                <a:ea typeface="HG丸ｺﾞｼｯｸM-PRO"/>
                <a:cs typeface="HG丸ｺﾞｼｯｸM-PRO"/>
              </a:rPr>
            </a:br>
            <a:r>
              <a:rPr kumimoji="1" lang="ja-JP" altLang="en-US" sz="1600" b="1" dirty="0" smtClean="0">
                <a:latin typeface="HG丸ｺﾞｼｯｸM-PRO"/>
                <a:ea typeface="HG丸ｺﾞｼｯｸM-PRO"/>
                <a:cs typeface="HG丸ｺﾞｼｯｸM-PRO"/>
              </a:rPr>
              <a:t>ひまわり四郎くん</a:t>
            </a:r>
            <a:endParaRPr kumimoji="1" lang="ja-JP" altLang="en-US" sz="16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</p:spTree>
    <p:extLst>
      <p:ext uri="{BB962C8B-B14F-4D97-AF65-F5344CB8AC3E}">
        <p14:creationId xmlns:p14="http://schemas.microsoft.com/office/powerpoint/2010/main" val="336145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0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下ノ絵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6627"/>
            <a:ext cx="5575300" cy="4216400"/>
          </a:xfrm>
          <a:prstGeom prst="rect">
            <a:avLst/>
          </a:prstGeom>
        </p:spPr>
      </p:pic>
      <p:sp>
        <p:nvSpPr>
          <p:cNvPr id="12" name="円/楕円 11"/>
          <p:cNvSpPr/>
          <p:nvPr/>
        </p:nvSpPr>
        <p:spPr>
          <a:xfrm rot="3405488">
            <a:off x="1033550" y="2270025"/>
            <a:ext cx="3598925" cy="5429963"/>
          </a:xfrm>
          <a:prstGeom prst="ellipse">
            <a:avLst/>
          </a:prstGeom>
          <a:noFill/>
          <a:ln>
            <a:solidFill>
              <a:srgbClr val="FF00F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円/楕円 12"/>
          <p:cNvSpPr/>
          <p:nvPr/>
        </p:nvSpPr>
        <p:spPr>
          <a:xfrm rot="19872697">
            <a:off x="723734" y="5521412"/>
            <a:ext cx="2036158" cy="135323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3"/>
          <p:cNvSpPr txBox="1">
            <a:spLocks noChangeArrowheads="1"/>
          </p:cNvSpPr>
          <p:nvPr/>
        </p:nvSpPr>
        <p:spPr bwMode="auto">
          <a:xfrm>
            <a:off x="2632957" y="5658992"/>
            <a:ext cx="2063095" cy="4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2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70</a:t>
            </a:r>
            <a:r>
              <a:rPr lang="ja-JP" altLang="en-US" sz="2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万年前</a:t>
            </a:r>
            <a:r>
              <a:rPr lang="ja-JP" altLang="en-US" sz="2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頃</a:t>
            </a:r>
          </a:p>
        </p:txBody>
      </p:sp>
      <p:sp>
        <p:nvSpPr>
          <p:cNvPr id="15" name="テキスト ボックス 39"/>
          <p:cNvSpPr txBox="1">
            <a:spLocks noChangeArrowheads="1"/>
          </p:cNvSpPr>
          <p:nvPr/>
        </p:nvSpPr>
        <p:spPr bwMode="auto">
          <a:xfrm>
            <a:off x="4203353" y="5969166"/>
            <a:ext cx="2063093" cy="4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2200" dirty="0" smtClean="0">
                <a:ln w="25400">
                  <a:noFill/>
                  <a:prstDash val="solid"/>
                </a:ln>
                <a:solidFill>
                  <a:srgbClr val="FF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40</a:t>
            </a:r>
            <a:r>
              <a:rPr lang="ja-JP" altLang="en-US" sz="2200" dirty="0" smtClean="0">
                <a:ln w="25400">
                  <a:noFill/>
                  <a:prstDash val="solid"/>
                </a:ln>
                <a:solidFill>
                  <a:srgbClr val="FF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万年前</a:t>
            </a:r>
            <a:r>
              <a:rPr lang="ja-JP" altLang="en-US" sz="2200" dirty="0">
                <a:ln w="25400">
                  <a:noFill/>
                  <a:prstDash val="solid"/>
                </a:ln>
                <a:solidFill>
                  <a:srgbClr val="FF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頃</a:t>
            </a:r>
          </a:p>
        </p:txBody>
      </p:sp>
      <p:sp>
        <p:nvSpPr>
          <p:cNvPr id="5" name="角丸四角形吹き出し 4"/>
          <p:cNvSpPr/>
          <p:nvPr/>
        </p:nvSpPr>
        <p:spPr>
          <a:xfrm>
            <a:off x="5455834" y="3159377"/>
            <a:ext cx="1869039" cy="1190450"/>
          </a:xfrm>
          <a:prstGeom prst="wedgeRoundRectCallout">
            <a:avLst>
              <a:gd name="adj1" fmla="val -16410"/>
              <a:gd name="adj2" fmla="val 8814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144000" tIns="39193" rIns="99551" bIns="49775" rtlCol="0" anchor="ctr">
            <a:noAutofit/>
          </a:bodyPr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ふん火の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ちからって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スゴーイ！</a:t>
            </a:r>
          </a:p>
        </p:txBody>
      </p:sp>
      <p:sp>
        <p:nvSpPr>
          <p:cNvPr id="6" name="角丸四角形吹き出し 5"/>
          <p:cNvSpPr/>
          <p:nvPr/>
        </p:nvSpPr>
        <p:spPr>
          <a:xfrm>
            <a:off x="7601926" y="2007005"/>
            <a:ext cx="2708394" cy="1489663"/>
          </a:xfrm>
          <a:prstGeom prst="wedgeRoundRectCallout">
            <a:avLst>
              <a:gd name="adj1" fmla="val -11922"/>
              <a:gd name="adj2" fmla="val 11193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じゃあ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南島原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口之津の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あたりが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はじまりなんだね。</a:t>
            </a:r>
          </a:p>
        </p:txBody>
      </p:sp>
      <p:sp>
        <p:nvSpPr>
          <p:cNvPr id="10" name="角丸四角形吹き出し 9"/>
          <p:cNvSpPr/>
          <p:nvPr/>
        </p:nvSpPr>
        <p:spPr>
          <a:xfrm>
            <a:off x="2820151" y="791502"/>
            <a:ext cx="3145220" cy="1869699"/>
          </a:xfrm>
          <a:prstGeom prst="wedgeRoundRectCallout">
            <a:avLst>
              <a:gd name="adj1" fmla="val -64149"/>
              <a:gd name="adj2" fmla="val 858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49775" rIns="36000" bIns="49775" rtlCol="0" anchor="ctr"/>
          <a:lstStyle/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はじめ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は半島の南の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ほうに島があって、</a:t>
            </a: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火山がふん火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くり返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て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大きな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島になったんだって。</a:t>
            </a: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82372" y="240557"/>
            <a:ext cx="2336857" cy="311261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pic>
        <p:nvPicPr>
          <p:cNvPr id="7" name="図 6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164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テキスト ボックス 17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4</a:t>
            </a:r>
            <a:endParaRPr lang="ja-JP" altLang="en-US" sz="1300" dirty="0"/>
          </a:p>
        </p:txBody>
      </p:sp>
      <p:grpSp>
        <p:nvGrpSpPr>
          <p:cNvPr id="19" name="図形グループ 18"/>
          <p:cNvGrpSpPr/>
          <p:nvPr/>
        </p:nvGrpSpPr>
        <p:grpSpPr>
          <a:xfrm>
            <a:off x="2673050" y="533961"/>
            <a:ext cx="335733" cy="509114"/>
            <a:chOff x="1327150" y="307976"/>
            <a:chExt cx="311150" cy="461665"/>
          </a:xfrm>
        </p:grpSpPr>
        <p:sp>
          <p:nvSpPr>
            <p:cNvPr id="20" name="円/楕円 19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2" name="図形グループ 21"/>
          <p:cNvGrpSpPr/>
          <p:nvPr/>
        </p:nvGrpSpPr>
        <p:grpSpPr>
          <a:xfrm>
            <a:off x="7434058" y="1755558"/>
            <a:ext cx="335733" cy="509114"/>
            <a:chOff x="1327150" y="307976"/>
            <a:chExt cx="311150" cy="461665"/>
          </a:xfrm>
        </p:grpSpPr>
        <p:sp>
          <p:nvSpPr>
            <p:cNvPr id="23" name="円/楕円 22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図形グループ 24"/>
          <p:cNvGrpSpPr/>
          <p:nvPr/>
        </p:nvGrpSpPr>
        <p:grpSpPr>
          <a:xfrm>
            <a:off x="5310591" y="2897877"/>
            <a:ext cx="335733" cy="509114"/>
            <a:chOff x="1327150" y="307976"/>
            <a:chExt cx="311150" cy="461665"/>
          </a:xfrm>
        </p:grpSpPr>
        <p:sp>
          <p:nvSpPr>
            <p:cNvPr id="26" name="円/楕円 25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" name="円/楕円 2"/>
          <p:cNvSpPr/>
          <p:nvPr/>
        </p:nvSpPr>
        <p:spPr>
          <a:xfrm>
            <a:off x="2196638" y="6460662"/>
            <a:ext cx="253988" cy="25398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1593417" y="6446252"/>
            <a:ext cx="253988" cy="25398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1011297" y="6071033"/>
            <a:ext cx="253988" cy="25398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052171" y="4911798"/>
            <a:ext cx="1039393" cy="40591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bIns="0" rtlCol="0" anchor="b">
            <a:noAutofit/>
          </a:bodyPr>
          <a:lstStyle/>
          <a:p>
            <a:pPr algn="ctr"/>
            <a:r>
              <a:rPr kumimoji="1" lang="ja-JP" altLang="en-US" dirty="0" smtClean="0">
                <a:latin typeface="HG丸ｺﾞｼｯｸM-PRO"/>
                <a:ea typeface="HG丸ｺﾞｼｯｸM-PRO"/>
                <a:cs typeface="HG丸ｺﾞｼｯｸM-PRO"/>
              </a:rPr>
              <a:t>口之津</a:t>
            </a:r>
            <a:endParaRPr kumimoji="1" lang="ja-JP" altLang="en-US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439344" y="6885950"/>
            <a:ext cx="1129781" cy="40645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bIns="0" rtlCol="0" anchor="b">
            <a:noAutofit/>
          </a:bodyPr>
          <a:lstStyle/>
          <a:p>
            <a:pPr algn="ctr"/>
            <a:r>
              <a:rPr kumimoji="1" lang="ja-JP" altLang="en-US" dirty="0" smtClean="0">
                <a:latin typeface="HG丸ｺﾞｼｯｸM-PRO"/>
                <a:ea typeface="HG丸ｺﾞｼｯｸM-PRO"/>
                <a:cs typeface="HG丸ｺﾞｼｯｸM-PRO"/>
              </a:rPr>
              <a:t>南有馬</a:t>
            </a:r>
            <a:endParaRPr kumimoji="1" lang="ja-JP" altLang="en-US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96524" y="5332975"/>
            <a:ext cx="1039393" cy="4330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tIns="0" bIns="0" rtlCol="0" anchor="b">
            <a:noAutofit/>
          </a:bodyPr>
          <a:lstStyle/>
          <a:p>
            <a:pPr algn="ctr"/>
            <a:r>
              <a:rPr kumimoji="1" lang="ja-JP" altLang="en-US" dirty="0" smtClean="0">
                <a:latin typeface="HG丸ｺﾞｼｯｸM-PRO"/>
                <a:ea typeface="HG丸ｺﾞｼｯｸM-PRO"/>
                <a:cs typeface="HG丸ｺﾞｼｯｸM-PRO"/>
              </a:rPr>
              <a:t>加津佐</a:t>
            </a:r>
            <a:endParaRPr kumimoji="1" lang="ja-JP" altLang="en-US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cxnSp>
        <p:nvCxnSpPr>
          <p:cNvPr id="34" name="直線コネクタ 33"/>
          <p:cNvCxnSpPr>
            <a:stCxn id="32" idx="0"/>
            <a:endCxn id="3" idx="5"/>
          </p:cNvCxnSpPr>
          <p:nvPr/>
        </p:nvCxnSpPr>
        <p:spPr>
          <a:xfrm flipH="1" flipV="1">
            <a:off x="2413430" y="6677454"/>
            <a:ext cx="590805" cy="2084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>
            <a:stCxn id="30" idx="2"/>
            <a:endCxn id="28" idx="7"/>
          </p:cNvCxnSpPr>
          <p:nvPr/>
        </p:nvCxnSpPr>
        <p:spPr>
          <a:xfrm flipH="1">
            <a:off x="1810209" y="5317713"/>
            <a:ext cx="761659" cy="11657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>
            <a:stCxn id="29" idx="0"/>
            <a:endCxn id="33" idx="2"/>
          </p:cNvCxnSpPr>
          <p:nvPr/>
        </p:nvCxnSpPr>
        <p:spPr>
          <a:xfrm flipV="1">
            <a:off x="1138291" y="5766061"/>
            <a:ext cx="77930" cy="3049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7789493" y="2530263"/>
            <a:ext cx="817478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ja-JP" altLang="en-US" sz="700" b="1" dirty="0" smtClean="0">
                <a:latin typeface="HG丸ｺﾞｼｯｸM-PRO"/>
                <a:ea typeface="HG丸ｺﾞｼｯｸM-PRO"/>
                <a:cs typeface="HG丸ｺﾞｼｯｸM-PRO"/>
              </a:rPr>
              <a:t>く</a:t>
            </a:r>
            <a:r>
              <a: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rPr>
              <a:t> </a:t>
            </a:r>
            <a:r>
              <a:rPr kumimoji="1" lang="ja-JP" altLang="en-US" sz="700" b="1" dirty="0" smtClean="0">
                <a:latin typeface="HG丸ｺﾞｼｯｸM-PRO"/>
                <a:ea typeface="HG丸ｺﾞｼｯｸM-PRO"/>
                <a:cs typeface="HG丸ｺﾞｼｯｸM-PRO"/>
              </a:rPr>
              <a:t>ち　　の　　つ</a:t>
            </a:r>
            <a:endParaRPr kumimoji="1" lang="en-US" altLang="ja-JP" sz="700" b="1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569564" y="6905981"/>
            <a:ext cx="70976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kumimoji="1" lang="ja-JP" altLang="en-US" sz="700" b="1" dirty="0" smtClean="0">
                <a:latin typeface="HG丸ｺﾞｼｯｸM-PRO"/>
                <a:ea typeface="HG丸ｺﾞｼｯｸM-PRO"/>
                <a:cs typeface="HG丸ｺﾞｼｯｸM-PRO"/>
              </a:rPr>
              <a:t>みなみ あり </a:t>
            </a:r>
            <a:r>
              <a:rPr kumimoji="1" lang="ja-JP" altLang="en-US" sz="700" b="1" dirty="0" err="1" smtClean="0">
                <a:latin typeface="HG丸ｺﾞｼｯｸM-PRO"/>
                <a:ea typeface="HG丸ｺﾞｼｯｸM-PRO"/>
                <a:cs typeface="HG丸ｺﾞｼｯｸM-PRO"/>
              </a:rPr>
              <a:t>ま</a:t>
            </a:r>
            <a:endParaRPr kumimoji="1" lang="en-US" altLang="ja-JP" sz="700" b="1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231275" y="4935881"/>
            <a:ext cx="61618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kumimoji="1" lang="ja-JP" altLang="en-US" sz="700" b="1" dirty="0" smtClean="0">
                <a:latin typeface="HG丸ｺﾞｼｯｸM-PRO"/>
                <a:ea typeface="HG丸ｺﾞｼｯｸM-PRO"/>
                <a:cs typeface="HG丸ｺﾞｼｯｸM-PRO"/>
              </a:rPr>
              <a:t>くち　</a:t>
            </a:r>
            <a:r>
              <a: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rPr>
              <a:t> </a:t>
            </a:r>
            <a:r>
              <a:rPr kumimoji="1" lang="ja-JP" altLang="en-US" sz="700" b="1" dirty="0" smtClean="0">
                <a:latin typeface="HG丸ｺﾞｼｯｸM-PRO"/>
                <a:ea typeface="HG丸ｺﾞｼｯｸM-PRO"/>
                <a:cs typeface="HG丸ｺﾞｼｯｸM-PRO"/>
              </a:rPr>
              <a:t>の</a:t>
            </a:r>
            <a:r>
              <a: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rPr>
              <a:t> </a:t>
            </a:r>
            <a:r>
              <a:rPr kumimoji="1" lang="ja-JP" altLang="en-US" sz="700" b="1" dirty="0" smtClean="0">
                <a:latin typeface="HG丸ｺﾞｼｯｸM-PRO"/>
                <a:ea typeface="HG丸ｺﾞｼｯｸM-PRO"/>
                <a:cs typeface="HG丸ｺﾞｼｯｸM-PRO"/>
              </a:rPr>
              <a:t>　つ</a:t>
            </a:r>
            <a:endParaRPr kumimoji="1" lang="en-US" altLang="ja-JP" sz="700" b="1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905324" y="5385632"/>
            <a:ext cx="61912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kumimoji="1" lang="ja-JP" altLang="en-US" sz="600" b="1" dirty="0" smtClean="0">
                <a:latin typeface="HG丸ｺﾞｼｯｸM-PRO"/>
                <a:ea typeface="HG丸ｺﾞｼｯｸM-PRO"/>
                <a:cs typeface="HG丸ｺﾞｼｯｸM-PRO"/>
              </a:rPr>
              <a:t>かづさ</a:t>
            </a:r>
            <a:endParaRPr kumimoji="1" lang="en-US" altLang="ja-JP" sz="600" b="1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727573" y="6814427"/>
            <a:ext cx="2026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solidFill>
                  <a:schemeClr val="bg1"/>
                </a:solidFill>
              </a:rPr>
              <a:t>国土交通省雲仙復興事務所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62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342" y="901425"/>
            <a:ext cx="7989955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5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20140304_164014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2006032"/>
            <a:ext cx="4937485" cy="4378185"/>
          </a:xfrm>
          <a:prstGeom prst="rect">
            <a:avLst/>
          </a:prstGeom>
        </p:spPr>
      </p:pic>
      <p:sp>
        <p:nvSpPr>
          <p:cNvPr id="13" name="円/楕円 12"/>
          <p:cNvSpPr/>
          <p:nvPr/>
        </p:nvSpPr>
        <p:spPr>
          <a:xfrm rot="19872697">
            <a:off x="691979" y="4156852"/>
            <a:ext cx="3403634" cy="1894929"/>
          </a:xfrm>
          <a:prstGeom prst="ellipse">
            <a:avLst/>
          </a:prstGeom>
          <a:noFill/>
          <a:ln w="381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5</a:t>
            </a:r>
            <a:endParaRPr lang="ja-JP" altLang="en-US" sz="13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979302" y="5444898"/>
            <a:ext cx="1039393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HG丸ｺﾞｼｯｸM-PRO"/>
                <a:ea typeface="HG丸ｺﾞｼｯｸM-PRO"/>
                <a:cs typeface="HG丸ｺﾞｼｯｸM-PRO"/>
              </a:rPr>
              <a:t>早崎</a:t>
            </a:r>
            <a:endParaRPr kumimoji="1" lang="ja-JP" altLang="en-US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7350826" y="428581"/>
            <a:ext cx="296517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200" dirty="0" smtClean="0">
                <a:latin typeface="HG丸ｺﾞｼｯｸM-PRO"/>
                <a:ea typeface="HG丸ｺﾞｼｯｸM-PRO"/>
                <a:cs typeface="HG丸ｺﾞｼｯｸM-PRO"/>
              </a:rPr>
              <a:t>※</a:t>
            </a:r>
            <a:r>
              <a:rPr kumimoji="1" lang="ja-JP" altLang="en-US" sz="1200" dirty="0" smtClean="0">
                <a:latin typeface="HG丸ｺﾞｼｯｸM-PRO"/>
                <a:ea typeface="HG丸ｺﾞｼｯｸM-PRO"/>
                <a:cs typeface="HG丸ｺﾞｼｯｸM-PRO"/>
              </a:rPr>
              <a:t>アラカブ</a:t>
            </a:r>
            <a:r>
              <a:rPr lang="ja-JP" altLang="en-US" sz="1200" dirty="0">
                <a:latin typeface="HG丸ｺﾞｼｯｸM-PRO"/>
                <a:ea typeface="HG丸ｺﾞｼｯｸM-PRO"/>
                <a:cs typeface="HG丸ｺﾞｼｯｸM-PRO"/>
              </a:rPr>
              <a:t>＝</a:t>
            </a:r>
            <a:r>
              <a:rPr kumimoji="1" lang="ja-JP" altLang="en-US" sz="1200" dirty="0" smtClean="0">
                <a:latin typeface="HG丸ｺﾞｼｯｸM-PRO"/>
                <a:ea typeface="HG丸ｺﾞｼｯｸM-PRO"/>
                <a:cs typeface="HG丸ｺﾞｼｯｸM-PRO"/>
              </a:rPr>
              <a:t>島原半島でカサゴのこと</a:t>
            </a:r>
            <a:endParaRPr kumimoji="1" lang="ja-JP" altLang="en-US" sz="12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769735" y="5867857"/>
            <a:ext cx="22573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1100" dirty="0">
                <a:solidFill>
                  <a:schemeClr val="bg1"/>
                </a:solidFill>
              </a:rPr>
              <a:t>国土</a:t>
            </a:r>
            <a:r>
              <a:rPr lang="ja-JP" altLang="en-US" sz="1100" dirty="0" smtClean="0">
                <a:solidFill>
                  <a:schemeClr val="bg1"/>
                </a:solidFill>
              </a:rPr>
              <a:t>交通省</a:t>
            </a:r>
            <a:endParaRPr lang="en-US" altLang="ja-JP" sz="1100" dirty="0" smtClean="0">
              <a:solidFill>
                <a:schemeClr val="bg1"/>
              </a:solidFill>
            </a:endParaRPr>
          </a:p>
          <a:p>
            <a:pPr algn="r"/>
            <a:r>
              <a:rPr lang="ja-JP" altLang="en-US" sz="1100" dirty="0" smtClean="0">
                <a:solidFill>
                  <a:schemeClr val="bg1"/>
                </a:solidFill>
              </a:rPr>
              <a:t>雲仙</a:t>
            </a:r>
            <a:r>
              <a:rPr lang="ja-JP" altLang="en-US" sz="1100" dirty="0">
                <a:solidFill>
                  <a:schemeClr val="bg1"/>
                </a:solidFill>
              </a:rPr>
              <a:t>復興事務所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円/楕円 26"/>
          <p:cNvSpPr>
            <a:spLocks noChangeAspect="1"/>
          </p:cNvSpPr>
          <p:nvPr/>
        </p:nvSpPr>
        <p:spPr>
          <a:xfrm rot="19872697">
            <a:off x="-89394" y="1489612"/>
            <a:ext cx="6915459" cy="4596014"/>
          </a:xfrm>
          <a:prstGeom prst="ellipse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角丸四角形吹き出し 8"/>
          <p:cNvSpPr/>
          <p:nvPr/>
        </p:nvSpPr>
        <p:spPr>
          <a:xfrm>
            <a:off x="3288852" y="6256610"/>
            <a:ext cx="2238434" cy="962145"/>
          </a:xfrm>
          <a:prstGeom prst="wedgeRoundRectCallout">
            <a:avLst>
              <a:gd name="adj1" fmla="val 70648"/>
              <a:gd name="adj2" fmla="val -6195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わたしも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ついてったー。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角丸四角形吹き出し 9"/>
          <p:cNvSpPr/>
          <p:nvPr/>
        </p:nvSpPr>
        <p:spPr>
          <a:xfrm>
            <a:off x="2674199" y="790237"/>
            <a:ext cx="3698686" cy="1627047"/>
          </a:xfrm>
          <a:prstGeom prst="wedgeRoundRectCallout">
            <a:avLst>
              <a:gd name="adj1" fmla="val -62076"/>
              <a:gd name="adj2" fmla="val 1864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9193" bIns="49775" rtlCol="0" anchor="ctr"/>
          <a:lstStyle/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そう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さいしょ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南のはしっこの早崎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あたり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から始まったんだよ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早崎ってきいたことある？</a:t>
            </a:r>
          </a:p>
        </p:txBody>
      </p:sp>
      <p:sp>
        <p:nvSpPr>
          <p:cNvPr id="11" name="角丸四角形吹き出し 10"/>
          <p:cNvSpPr/>
          <p:nvPr/>
        </p:nvSpPr>
        <p:spPr>
          <a:xfrm>
            <a:off x="6748463" y="2452908"/>
            <a:ext cx="3382105" cy="1243365"/>
          </a:xfrm>
          <a:prstGeom prst="wedgeRoundRectCallout">
            <a:avLst>
              <a:gd name="adj1" fmla="val 10873"/>
              <a:gd name="adj2" fmla="val 11259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早崎って、おとうさんと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アラカブ</a:t>
            </a:r>
            <a:r>
              <a:rPr lang="en-US" altLang="ja-JP" sz="1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 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釣り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いったこと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ある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よー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grpSp>
        <p:nvGrpSpPr>
          <p:cNvPr id="16" name="図形グループ 15"/>
          <p:cNvGrpSpPr/>
          <p:nvPr/>
        </p:nvGrpSpPr>
        <p:grpSpPr>
          <a:xfrm>
            <a:off x="2543420" y="551032"/>
            <a:ext cx="335733" cy="509114"/>
            <a:chOff x="1327150" y="307976"/>
            <a:chExt cx="311150" cy="461665"/>
          </a:xfrm>
        </p:grpSpPr>
        <p:sp>
          <p:nvSpPr>
            <p:cNvPr id="17" name="円/楕円 16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図形グループ 18"/>
          <p:cNvGrpSpPr/>
          <p:nvPr/>
        </p:nvGrpSpPr>
        <p:grpSpPr>
          <a:xfrm>
            <a:off x="6590584" y="2180468"/>
            <a:ext cx="335733" cy="509114"/>
            <a:chOff x="1327150" y="307976"/>
            <a:chExt cx="311150" cy="461665"/>
          </a:xfrm>
        </p:grpSpPr>
        <p:sp>
          <p:nvSpPr>
            <p:cNvPr id="20" name="円/楕円 19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2" name="図形グループ 21"/>
          <p:cNvGrpSpPr/>
          <p:nvPr/>
        </p:nvGrpSpPr>
        <p:grpSpPr>
          <a:xfrm>
            <a:off x="3151243" y="6013124"/>
            <a:ext cx="335733" cy="509114"/>
            <a:chOff x="1327150" y="307976"/>
            <a:chExt cx="311150" cy="461665"/>
          </a:xfrm>
        </p:grpSpPr>
        <p:sp>
          <p:nvSpPr>
            <p:cNvPr id="23" name="円/楕円 22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8504" y="368172"/>
            <a:ext cx="2317045" cy="3086228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02" y="-5681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160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60" y="901425"/>
            <a:ext cx="7955919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8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0" y="0"/>
            <a:ext cx="10688638" cy="759584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45" y="1624612"/>
            <a:ext cx="5224165" cy="299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7157" y="246113"/>
            <a:ext cx="2475427" cy="3297188"/>
          </a:xfrm>
          <a:prstGeom prst="rect">
            <a:avLst/>
          </a:prstGeom>
        </p:spPr>
      </p:pic>
      <p:sp>
        <p:nvSpPr>
          <p:cNvPr id="9" name="角丸四角形吹き出し 8"/>
          <p:cNvSpPr/>
          <p:nvPr/>
        </p:nvSpPr>
        <p:spPr>
          <a:xfrm>
            <a:off x="1809494" y="5184711"/>
            <a:ext cx="3275050" cy="1587698"/>
          </a:xfrm>
          <a:prstGeom prst="wedgeRoundRectCallout">
            <a:avLst>
              <a:gd name="adj1" fmla="val 73172"/>
              <a:gd name="adj2" fmla="val 452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わあ、ほんとに黒い！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このあたりの岩って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みんな真っ黒なの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かしら？</a:t>
            </a:r>
          </a:p>
        </p:txBody>
      </p:sp>
      <p:sp>
        <p:nvSpPr>
          <p:cNvPr id="10" name="角丸四角形吹き出し 9"/>
          <p:cNvSpPr/>
          <p:nvPr/>
        </p:nvSpPr>
        <p:spPr>
          <a:xfrm>
            <a:off x="6954245" y="2777065"/>
            <a:ext cx="2749313" cy="1306941"/>
          </a:xfrm>
          <a:prstGeom prst="wedgeRoundRectCallout">
            <a:avLst>
              <a:gd name="adj1" fmla="val -5366"/>
              <a:gd name="adj2" fmla="val 892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赤茶色のところも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あるけど、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黒い岩が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多い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ね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r>
              <a:rPr lang="ja-JP" altLang="ja-JP" sz="2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</a:p>
        </p:txBody>
      </p:sp>
      <p:sp>
        <p:nvSpPr>
          <p:cNvPr id="11" name="角丸四角形吹き出し 10"/>
          <p:cNvSpPr/>
          <p:nvPr/>
        </p:nvSpPr>
        <p:spPr>
          <a:xfrm>
            <a:off x="2658179" y="534009"/>
            <a:ext cx="3548090" cy="976289"/>
          </a:xfrm>
          <a:prstGeom prst="wedgeRoundRectCallout">
            <a:avLst>
              <a:gd name="adj1" fmla="val -51374"/>
              <a:gd name="adj2" fmla="val 8488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9193" bIns="49775" rtlCol="0" anchor="ctr"/>
          <a:lstStyle/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実は、早崎では黒い岩が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見られるんだよ。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75"/>
            <a:ext cx="10718347" cy="7595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テキスト ボックス 12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6</a:t>
            </a:r>
            <a:endParaRPr lang="ja-JP" altLang="en-US" sz="1300" dirty="0"/>
          </a:p>
        </p:txBody>
      </p:sp>
      <p:grpSp>
        <p:nvGrpSpPr>
          <p:cNvPr id="16" name="図形グループ 15"/>
          <p:cNvGrpSpPr/>
          <p:nvPr/>
        </p:nvGrpSpPr>
        <p:grpSpPr>
          <a:xfrm>
            <a:off x="1657078" y="4942141"/>
            <a:ext cx="335733" cy="509114"/>
            <a:chOff x="1327150" y="307976"/>
            <a:chExt cx="311150" cy="461665"/>
          </a:xfrm>
        </p:grpSpPr>
        <p:sp>
          <p:nvSpPr>
            <p:cNvPr id="17" name="円/楕円 16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 smtClean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図形グループ 18"/>
          <p:cNvGrpSpPr/>
          <p:nvPr/>
        </p:nvGrpSpPr>
        <p:grpSpPr>
          <a:xfrm>
            <a:off x="6802882" y="2521589"/>
            <a:ext cx="335733" cy="509114"/>
            <a:chOff x="1327150" y="307976"/>
            <a:chExt cx="311150" cy="461665"/>
          </a:xfrm>
        </p:grpSpPr>
        <p:sp>
          <p:nvSpPr>
            <p:cNvPr id="20" name="円/楕円 19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 smtClean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2" name="図形グループ 21"/>
          <p:cNvGrpSpPr/>
          <p:nvPr/>
        </p:nvGrpSpPr>
        <p:grpSpPr>
          <a:xfrm>
            <a:off x="2490313" y="232464"/>
            <a:ext cx="335733" cy="509114"/>
            <a:chOff x="1327150" y="307976"/>
            <a:chExt cx="311150" cy="461665"/>
          </a:xfrm>
        </p:grpSpPr>
        <p:sp>
          <p:nvSpPr>
            <p:cNvPr id="23" name="円/楕円 22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 smtClean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905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02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lava-flows-from-nerz-of-mauna-loa-3-25-84No.2-p.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5" y="2719449"/>
            <a:ext cx="4801336" cy="342718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29447" y="236505"/>
            <a:ext cx="2158458" cy="2874995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3160900" y="485901"/>
            <a:ext cx="4013303" cy="1288101"/>
          </a:xfrm>
          <a:prstGeom prst="wedgeRoundRectCallout">
            <a:avLst>
              <a:gd name="adj1" fmla="val -64079"/>
              <a:gd name="adj2" fmla="val -12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このあたり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ハワイと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同じ</a:t>
            </a:r>
            <a:endParaRPr lang="en-US" altLang="ja-JP" sz="6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サラサラ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の溶岩がふき出した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ところだよ。</a:t>
            </a:r>
          </a:p>
        </p:txBody>
      </p:sp>
      <p:sp>
        <p:nvSpPr>
          <p:cNvPr id="12" name="角丸四角形吹き出し 11"/>
          <p:cNvSpPr/>
          <p:nvPr/>
        </p:nvSpPr>
        <p:spPr>
          <a:xfrm>
            <a:off x="2928867" y="2034634"/>
            <a:ext cx="3559183" cy="1182724"/>
          </a:xfrm>
          <a:prstGeom prst="wedgeRoundRectCallout">
            <a:avLst>
              <a:gd name="adj1" fmla="val -67972"/>
              <a:gd name="adj2" fmla="val -5968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サラサラの溶岩は海まで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ながれて冷えると、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黒くかたまるんだ。 </a:t>
            </a:r>
          </a:p>
        </p:txBody>
      </p:sp>
      <p:sp>
        <p:nvSpPr>
          <p:cNvPr id="10" name="角丸四角形吹き出し 9"/>
          <p:cNvSpPr/>
          <p:nvPr/>
        </p:nvSpPr>
        <p:spPr>
          <a:xfrm>
            <a:off x="7253762" y="2307224"/>
            <a:ext cx="2979896" cy="1349761"/>
          </a:xfrm>
          <a:prstGeom prst="wedgeRoundRectCallout">
            <a:avLst>
              <a:gd name="adj1" fmla="val -2783"/>
              <a:gd name="adj2" fmla="val 1123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すごいはくりょく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こわいけど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見てみたい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なあ。 </a:t>
            </a:r>
          </a:p>
        </p:txBody>
      </p:sp>
      <p:sp>
        <p:nvSpPr>
          <p:cNvPr id="13" name="角丸四角形吹き出し 12"/>
          <p:cNvSpPr/>
          <p:nvPr/>
        </p:nvSpPr>
        <p:spPr>
          <a:xfrm>
            <a:off x="1891372" y="6443485"/>
            <a:ext cx="3442430" cy="858508"/>
          </a:xfrm>
          <a:prstGeom prst="wedgeRoundRectCallout">
            <a:avLst>
              <a:gd name="adj1" fmla="val 69718"/>
              <a:gd name="adj2" fmla="val -6906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真っ赤にもえてるけど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冷える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と黒くなるんだ！ </a:t>
            </a:r>
          </a:p>
        </p:txBody>
      </p: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テキスト ボックス 15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7</a:t>
            </a:r>
            <a:endParaRPr lang="ja-JP" altLang="en-US" sz="1300" dirty="0"/>
          </a:p>
        </p:txBody>
      </p:sp>
      <p:grpSp>
        <p:nvGrpSpPr>
          <p:cNvPr id="17" name="図形グループ 16"/>
          <p:cNvGrpSpPr/>
          <p:nvPr/>
        </p:nvGrpSpPr>
        <p:grpSpPr>
          <a:xfrm>
            <a:off x="3034772" y="250153"/>
            <a:ext cx="335733" cy="509114"/>
            <a:chOff x="1327150" y="307976"/>
            <a:chExt cx="311150" cy="461665"/>
          </a:xfrm>
        </p:grpSpPr>
        <p:sp>
          <p:nvSpPr>
            <p:cNvPr id="18" name="円/楕円 17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図形グループ 19"/>
          <p:cNvGrpSpPr/>
          <p:nvPr/>
        </p:nvGrpSpPr>
        <p:grpSpPr>
          <a:xfrm>
            <a:off x="2781708" y="1703816"/>
            <a:ext cx="335733" cy="509114"/>
            <a:chOff x="1327150" y="307976"/>
            <a:chExt cx="311150" cy="461665"/>
          </a:xfrm>
        </p:grpSpPr>
        <p:sp>
          <p:nvSpPr>
            <p:cNvPr id="21" name="円/楕円 20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図形グループ 22"/>
          <p:cNvGrpSpPr/>
          <p:nvPr/>
        </p:nvGrpSpPr>
        <p:grpSpPr>
          <a:xfrm>
            <a:off x="1688906" y="6207333"/>
            <a:ext cx="335733" cy="509114"/>
            <a:chOff x="1327150" y="307976"/>
            <a:chExt cx="311150" cy="461665"/>
          </a:xfrm>
        </p:grpSpPr>
        <p:sp>
          <p:nvSpPr>
            <p:cNvPr id="24" name="円/楕円 23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図形グループ 25"/>
          <p:cNvGrpSpPr/>
          <p:nvPr/>
        </p:nvGrpSpPr>
        <p:grpSpPr>
          <a:xfrm>
            <a:off x="7079659" y="2065077"/>
            <a:ext cx="335733" cy="509114"/>
            <a:chOff x="1327150" y="307976"/>
            <a:chExt cx="311150" cy="461665"/>
          </a:xfrm>
        </p:grpSpPr>
        <p:sp>
          <p:nvSpPr>
            <p:cNvPr id="27" name="円/楕円 26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4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4773768" y="918615"/>
            <a:ext cx="5291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kumimoji="1" lang="ja-JP" altLang="en-US" sz="800" b="1" dirty="0" smtClean="0">
                <a:latin typeface="HG丸ｺﾞｼｯｸM-PRO"/>
                <a:ea typeface="HG丸ｺﾞｼｯｸM-PRO"/>
                <a:cs typeface="HG丸ｺﾞｼｯｸM-PRO"/>
              </a:rPr>
              <a:t>ようがん</a:t>
            </a:r>
            <a:endParaRPr kumimoji="1" lang="en-US" altLang="ja-JP" sz="800" b="1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627333" y="5736539"/>
            <a:ext cx="262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1100" dirty="0" smtClean="0">
                <a:solidFill>
                  <a:schemeClr val="bg1"/>
                </a:solidFill>
              </a:rPr>
              <a:t>ハワイ島マウナロア山</a:t>
            </a:r>
            <a:r>
              <a:rPr lang="en-US" altLang="ja-JP" sz="1200" dirty="0" smtClean="0">
                <a:solidFill>
                  <a:schemeClr val="bg1"/>
                </a:solidFill>
              </a:rPr>
              <a:t/>
            </a:r>
            <a:br>
              <a:rPr lang="en-US" altLang="ja-JP" sz="1200" dirty="0" smtClean="0">
                <a:solidFill>
                  <a:schemeClr val="bg1"/>
                </a:solidFill>
              </a:rPr>
            </a:br>
            <a:r>
              <a:rPr lang="en-US" altLang="ja-JP" sz="1200" dirty="0" smtClean="0">
                <a:solidFill>
                  <a:schemeClr val="bg1"/>
                </a:solidFill>
              </a:rPr>
              <a:t>US </a:t>
            </a:r>
            <a:r>
              <a:rPr lang="en-US" altLang="ja-JP" sz="1200" dirty="0">
                <a:solidFill>
                  <a:schemeClr val="bg1"/>
                </a:solidFill>
              </a:rPr>
              <a:t>National Park Service </a:t>
            </a:r>
            <a:r>
              <a:rPr lang="en-US" altLang="ja-JP" sz="1200" dirty="0" smtClean="0">
                <a:solidFill>
                  <a:schemeClr val="bg1"/>
                </a:solidFill>
              </a:rPr>
              <a:t>Photo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52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00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22" y="2538996"/>
            <a:ext cx="5642368" cy="432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9464" y="248292"/>
            <a:ext cx="2107951" cy="2807722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角丸四角形吹き出し 11"/>
          <p:cNvSpPr/>
          <p:nvPr/>
        </p:nvSpPr>
        <p:spPr>
          <a:xfrm>
            <a:off x="2845046" y="861621"/>
            <a:ext cx="3170378" cy="1109538"/>
          </a:xfrm>
          <a:prstGeom prst="wedgeRoundRectCallout">
            <a:avLst>
              <a:gd name="adj1" fmla="val -63836"/>
              <a:gd name="adj2" fmla="val 2586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t"/>
          <a:lstStyle/>
          <a:p>
            <a:pPr>
              <a:lnSpc>
                <a:spcPct val="150000"/>
              </a:lnSpc>
            </a:pP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じゃあこの平成新山は、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何色に見えるかな？</a:t>
            </a:r>
          </a:p>
        </p:txBody>
      </p:sp>
      <p:sp>
        <p:nvSpPr>
          <p:cNvPr id="10" name="角丸四角形吹き出し 9"/>
          <p:cNvSpPr/>
          <p:nvPr/>
        </p:nvSpPr>
        <p:spPr>
          <a:xfrm>
            <a:off x="5550559" y="2258347"/>
            <a:ext cx="1759565" cy="1092412"/>
          </a:xfrm>
          <a:prstGeom prst="wedgeRoundRectCallout">
            <a:avLst>
              <a:gd name="adj1" fmla="val 18124"/>
              <a:gd name="adj2" fmla="val 10384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これは灰色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じゃない？</a:t>
            </a:r>
          </a:p>
        </p:txBody>
      </p:sp>
      <p:sp>
        <p:nvSpPr>
          <p:cNvPr id="13" name="角丸四角形吹き出し 12"/>
          <p:cNvSpPr/>
          <p:nvPr/>
        </p:nvSpPr>
        <p:spPr>
          <a:xfrm>
            <a:off x="8016368" y="2626262"/>
            <a:ext cx="2315872" cy="1276997"/>
          </a:xfrm>
          <a:prstGeom prst="wedgeRoundRectCallout">
            <a:avLst>
              <a:gd name="adj1" fmla="val -13339"/>
              <a:gd name="adj2" fmla="val 9138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t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うん、こっちは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黒じゃなくて、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灰色ね！ 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8</a:t>
            </a:r>
            <a:endParaRPr lang="ja-JP" altLang="en-US" sz="1300" dirty="0"/>
          </a:p>
        </p:txBody>
      </p:sp>
      <p:grpSp>
        <p:nvGrpSpPr>
          <p:cNvPr id="14" name="図形グループ 13"/>
          <p:cNvGrpSpPr/>
          <p:nvPr/>
        </p:nvGrpSpPr>
        <p:grpSpPr>
          <a:xfrm>
            <a:off x="2677180" y="577889"/>
            <a:ext cx="335733" cy="509114"/>
            <a:chOff x="1327150" y="307976"/>
            <a:chExt cx="311150" cy="461665"/>
          </a:xfrm>
        </p:grpSpPr>
        <p:sp>
          <p:nvSpPr>
            <p:cNvPr id="16" name="円/楕円 15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" name="図形グループ 17"/>
          <p:cNvGrpSpPr/>
          <p:nvPr/>
        </p:nvGrpSpPr>
        <p:grpSpPr>
          <a:xfrm>
            <a:off x="5394567" y="1981561"/>
            <a:ext cx="335733" cy="509114"/>
            <a:chOff x="1327150" y="307976"/>
            <a:chExt cx="311150" cy="461665"/>
          </a:xfrm>
        </p:grpSpPr>
        <p:sp>
          <p:nvSpPr>
            <p:cNvPr id="19" name="円/楕円 18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図形グループ 20"/>
          <p:cNvGrpSpPr/>
          <p:nvPr/>
        </p:nvGrpSpPr>
        <p:grpSpPr>
          <a:xfrm>
            <a:off x="7859920" y="2371816"/>
            <a:ext cx="335733" cy="509114"/>
            <a:chOff x="1327150" y="307976"/>
            <a:chExt cx="311150" cy="461665"/>
          </a:xfrm>
        </p:grpSpPr>
        <p:sp>
          <p:nvSpPr>
            <p:cNvPr id="22" name="円/楕円 21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4" name="テキスト ボックス 23"/>
          <p:cNvSpPr txBox="1"/>
          <p:nvPr/>
        </p:nvSpPr>
        <p:spPr>
          <a:xfrm>
            <a:off x="4467115" y="969808"/>
            <a:ext cx="1044808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kumimoji="1" lang="ja-JP" altLang="en-US" sz="700" b="1" dirty="0" smtClean="0">
                <a:latin typeface="HG丸ｺﾞｼｯｸM-PRO"/>
                <a:ea typeface="HG丸ｺﾞｼｯｸM-PRO"/>
                <a:cs typeface="HG丸ｺﾞｼｯｸM-PRO"/>
              </a:rPr>
              <a:t>へいせいしんざん</a:t>
            </a:r>
            <a:endParaRPr kumimoji="1" lang="en-US" altLang="ja-JP" sz="700" b="1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418" y="4007736"/>
            <a:ext cx="2962595" cy="3555114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5399" y="3309812"/>
            <a:ext cx="3502501" cy="425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22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吹き出し 10"/>
          <p:cNvSpPr/>
          <p:nvPr/>
        </p:nvSpPr>
        <p:spPr>
          <a:xfrm>
            <a:off x="2430891" y="2402175"/>
            <a:ext cx="3220295" cy="1906257"/>
          </a:xfrm>
          <a:prstGeom prst="wedgeRoundRectCallout">
            <a:avLst>
              <a:gd name="adj1" fmla="val -47287"/>
              <a:gd name="adj2" fmla="val -7356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ドロドロの流れにくい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溶岩からできた山だよ。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さっきのサラサラの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溶岩とは、できる山の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かたちもちがうんだ！</a:t>
            </a:r>
          </a:p>
        </p:txBody>
      </p:sp>
      <p:sp>
        <p:nvSpPr>
          <p:cNvPr id="12" name="角丸四角形吹き出し 11"/>
          <p:cNvSpPr/>
          <p:nvPr/>
        </p:nvSpPr>
        <p:spPr>
          <a:xfrm>
            <a:off x="2946227" y="755467"/>
            <a:ext cx="1953614" cy="937726"/>
          </a:xfrm>
          <a:prstGeom prst="wedgeRoundRectCallout">
            <a:avLst>
              <a:gd name="adj1" fmla="val -75225"/>
              <a:gd name="adj2" fmla="val 4023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t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そう、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灰色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だ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ね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 </a:t>
            </a:r>
          </a:p>
        </p:txBody>
      </p:sp>
      <p:pic>
        <p:nvPicPr>
          <p:cNvPr id="32" name="図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5816" y="248291"/>
            <a:ext cx="2215358" cy="2950785"/>
          </a:xfrm>
          <a:prstGeom prst="rect">
            <a:avLst/>
          </a:prstGeom>
        </p:spPr>
      </p:pic>
      <p:sp>
        <p:nvSpPr>
          <p:cNvPr id="13" name="角丸四角形吹き出し 12"/>
          <p:cNvSpPr/>
          <p:nvPr/>
        </p:nvSpPr>
        <p:spPr>
          <a:xfrm>
            <a:off x="8475027" y="2186311"/>
            <a:ext cx="1965520" cy="1630698"/>
          </a:xfrm>
          <a:prstGeom prst="wedgeRoundRectCallout">
            <a:avLst>
              <a:gd name="adj1" fmla="val -24070"/>
              <a:gd name="adj2" fmla="val 8888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サラサラ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たいらで、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ドロドロ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こ～ん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もり</a:t>
            </a:r>
            <a:r>
              <a: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?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9</a:t>
            </a:r>
            <a:endParaRPr lang="ja-JP" altLang="en-US" sz="1300" dirty="0"/>
          </a:p>
        </p:txBody>
      </p:sp>
      <p:grpSp>
        <p:nvGrpSpPr>
          <p:cNvPr id="18" name="図形グループ 17"/>
          <p:cNvGrpSpPr/>
          <p:nvPr/>
        </p:nvGrpSpPr>
        <p:grpSpPr>
          <a:xfrm>
            <a:off x="2778361" y="388092"/>
            <a:ext cx="335733" cy="509114"/>
            <a:chOff x="1327150" y="307976"/>
            <a:chExt cx="311150" cy="461665"/>
          </a:xfrm>
        </p:grpSpPr>
        <p:sp>
          <p:nvSpPr>
            <p:cNvPr id="19" name="円/楕円 18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図形グループ 20"/>
          <p:cNvGrpSpPr/>
          <p:nvPr/>
        </p:nvGrpSpPr>
        <p:grpSpPr>
          <a:xfrm>
            <a:off x="2303276" y="2193843"/>
            <a:ext cx="335733" cy="509114"/>
            <a:chOff x="1327150" y="307976"/>
            <a:chExt cx="311150" cy="461665"/>
          </a:xfrm>
        </p:grpSpPr>
        <p:sp>
          <p:nvSpPr>
            <p:cNvPr id="22" name="円/楕円 21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図形グループ 26"/>
          <p:cNvGrpSpPr/>
          <p:nvPr/>
        </p:nvGrpSpPr>
        <p:grpSpPr>
          <a:xfrm>
            <a:off x="8297774" y="1942270"/>
            <a:ext cx="335733" cy="509114"/>
            <a:chOff x="1327150" y="307976"/>
            <a:chExt cx="311150" cy="461665"/>
          </a:xfrm>
        </p:grpSpPr>
        <p:sp>
          <p:nvSpPr>
            <p:cNvPr id="28" name="円/楕円 27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4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30" name="図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418" y="4089624"/>
            <a:ext cx="2962595" cy="3555114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1007" y="3313510"/>
            <a:ext cx="3566893" cy="4331228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684" y="4987836"/>
            <a:ext cx="4453157" cy="1781263"/>
          </a:xfrm>
          <a:prstGeom prst="rect">
            <a:avLst/>
          </a:prstGeom>
        </p:spPr>
      </p:pic>
      <p:sp>
        <p:nvSpPr>
          <p:cNvPr id="34" name="角丸四角形吹き出し 33"/>
          <p:cNvSpPr/>
          <p:nvPr/>
        </p:nvSpPr>
        <p:spPr>
          <a:xfrm>
            <a:off x="5837478" y="1317885"/>
            <a:ext cx="2347819" cy="1766512"/>
          </a:xfrm>
          <a:prstGeom prst="wedgeRoundRectCallout">
            <a:avLst>
              <a:gd name="adj1" fmla="val -15963"/>
              <a:gd name="adj2" fmla="val 9757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9193" bIns="49775" rtlCol="0" anchor="t"/>
          <a:lstStyle/>
          <a:p>
            <a:r>
              <a: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</a:t>
            </a:r>
            <a:r>
              <a: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〜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～、溶岩の</a:t>
            </a:r>
            <a:endParaRPr lang="en-US" altLang="ja-JP" sz="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種類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と山の</a:t>
            </a:r>
            <a:r>
              <a: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形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って</a:t>
            </a:r>
            <a:r>
              <a: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関係が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あるんだね。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004488" y="1762613"/>
            <a:ext cx="563892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kumimoji="1" lang="ja-JP" altLang="en-US" sz="700" b="1" dirty="0" err="1" smtClean="0">
                <a:latin typeface="HG丸ｺﾞｼｯｸM-PRO"/>
                <a:ea typeface="HG丸ｺﾞｼｯｸM-PRO"/>
                <a:cs typeface="HG丸ｺﾞｼｯｸM-PRO"/>
              </a:rPr>
              <a:t>しゅるい</a:t>
            </a:r>
            <a:endParaRPr kumimoji="1" lang="en-US" altLang="ja-JP" sz="700" b="1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grpSp>
        <p:nvGrpSpPr>
          <p:cNvPr id="24" name="図形グループ 23"/>
          <p:cNvGrpSpPr/>
          <p:nvPr/>
        </p:nvGrpSpPr>
        <p:grpSpPr>
          <a:xfrm>
            <a:off x="5676146" y="1056844"/>
            <a:ext cx="335733" cy="509114"/>
            <a:chOff x="1327150" y="307976"/>
            <a:chExt cx="311150" cy="461665"/>
          </a:xfrm>
        </p:grpSpPr>
        <p:sp>
          <p:nvSpPr>
            <p:cNvPr id="25" name="円/楕円 24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Picture 5" descr="E:\プレゼン用写真\九州\DSC_038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5551" y="2985033"/>
            <a:ext cx="5270664" cy="246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6986" y="5299796"/>
            <a:ext cx="5279229" cy="2021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19292" y="230317"/>
            <a:ext cx="1927789" cy="2567753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-6803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角丸四角形吹き出し 10"/>
          <p:cNvSpPr/>
          <p:nvPr/>
        </p:nvSpPr>
        <p:spPr>
          <a:xfrm>
            <a:off x="2737495" y="391431"/>
            <a:ext cx="2411795" cy="1197807"/>
          </a:xfrm>
          <a:prstGeom prst="wedgeRoundRectCallout">
            <a:avLst>
              <a:gd name="adj1" fmla="val -74377"/>
              <a:gd name="adj2" fmla="val 3345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36000" rIns="99551" bIns="49775" rtlCol="0" anchor="ctr"/>
          <a:lstStyle/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じっさいに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でくらべて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見よう！ </a:t>
            </a:r>
          </a:p>
        </p:txBody>
      </p:sp>
      <p:sp>
        <p:nvSpPr>
          <p:cNvPr id="10" name="角丸四角形吹き出し 9"/>
          <p:cNvSpPr/>
          <p:nvPr/>
        </p:nvSpPr>
        <p:spPr>
          <a:xfrm>
            <a:off x="7574382" y="3240200"/>
            <a:ext cx="2614835" cy="886190"/>
          </a:xfrm>
          <a:prstGeom prst="wedgeRoundRectCallout">
            <a:avLst>
              <a:gd name="adj1" fmla="val -14987"/>
              <a:gd name="adj2" fmla="val 1023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早崎半島は、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ひらべったいね！ </a:t>
            </a:r>
          </a:p>
        </p:txBody>
      </p:sp>
      <p:sp>
        <p:nvSpPr>
          <p:cNvPr id="15" name="角丸四角形吹き出し 14"/>
          <p:cNvSpPr/>
          <p:nvPr/>
        </p:nvSpPr>
        <p:spPr>
          <a:xfrm>
            <a:off x="2381676" y="1736227"/>
            <a:ext cx="3082899" cy="1468418"/>
          </a:xfrm>
          <a:prstGeom prst="wedgeRoundRectCallout">
            <a:avLst>
              <a:gd name="adj1" fmla="val -60426"/>
              <a:gd name="adj2" fmla="val -4695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44000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上がドロドロ溶岩の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平成新山、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下がサラサラ溶岩の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早崎だよ。</a:t>
            </a: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sp>
        <p:nvSpPr>
          <p:cNvPr id="18" name="テキスト ボックス 42"/>
          <p:cNvSpPr txBox="1">
            <a:spLocks noChangeArrowheads="1"/>
          </p:cNvSpPr>
          <p:nvPr/>
        </p:nvSpPr>
        <p:spPr bwMode="auto">
          <a:xfrm>
            <a:off x="306612" y="2990739"/>
            <a:ext cx="1900848" cy="44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551" tIns="49775" rIns="99551" bIns="49775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平成新山など</a:t>
            </a:r>
          </a:p>
        </p:txBody>
      </p:sp>
      <p:sp>
        <p:nvSpPr>
          <p:cNvPr id="19" name="テキスト ボックス 1"/>
          <p:cNvSpPr txBox="1">
            <a:spLocks noChangeArrowheads="1"/>
          </p:cNvSpPr>
          <p:nvPr/>
        </p:nvSpPr>
        <p:spPr bwMode="auto">
          <a:xfrm>
            <a:off x="306613" y="5311671"/>
            <a:ext cx="1445707" cy="44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51" tIns="49775" rIns="99551" bIns="49775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早崎半島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10</a:t>
            </a:r>
            <a:endParaRPr lang="ja-JP" altLang="en-US" sz="1300" dirty="0"/>
          </a:p>
        </p:txBody>
      </p:sp>
      <p:grpSp>
        <p:nvGrpSpPr>
          <p:cNvPr id="21" name="図形グループ 20"/>
          <p:cNvGrpSpPr/>
          <p:nvPr/>
        </p:nvGrpSpPr>
        <p:grpSpPr>
          <a:xfrm>
            <a:off x="2544561" y="145445"/>
            <a:ext cx="335733" cy="509114"/>
            <a:chOff x="1327150" y="307976"/>
            <a:chExt cx="311150" cy="461665"/>
          </a:xfrm>
        </p:grpSpPr>
        <p:sp>
          <p:nvSpPr>
            <p:cNvPr id="22" name="円/楕円 21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図形グループ 23"/>
          <p:cNvGrpSpPr/>
          <p:nvPr/>
        </p:nvGrpSpPr>
        <p:grpSpPr>
          <a:xfrm>
            <a:off x="2236985" y="1453194"/>
            <a:ext cx="335733" cy="509114"/>
            <a:chOff x="1327150" y="307976"/>
            <a:chExt cx="311150" cy="461665"/>
          </a:xfrm>
        </p:grpSpPr>
        <p:sp>
          <p:nvSpPr>
            <p:cNvPr id="25" name="円/楕円 24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0" name="図形グループ 29"/>
          <p:cNvGrpSpPr/>
          <p:nvPr/>
        </p:nvGrpSpPr>
        <p:grpSpPr>
          <a:xfrm>
            <a:off x="7379311" y="2944115"/>
            <a:ext cx="335733" cy="509114"/>
            <a:chOff x="1327150" y="307976"/>
            <a:chExt cx="311150" cy="461665"/>
          </a:xfrm>
        </p:grpSpPr>
        <p:sp>
          <p:nvSpPr>
            <p:cNvPr id="31" name="円/楕円 30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4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2532686" y="3465096"/>
            <a:ext cx="1101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平成新山</a:t>
            </a:r>
            <a:endParaRPr kumimoji="1" lang="ja-JP" altLang="en-US" sz="1600" dirty="0">
              <a:solidFill>
                <a:srgbClr val="FF0000"/>
              </a:solidFill>
              <a:latin typeface="HG丸ｺﾞｼｯｸM-PRO"/>
              <a:ea typeface="HG丸ｺﾞｼｯｸM-PRO"/>
              <a:cs typeface="HG丸ｺﾞｼｯｸM-PRO"/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3505026" y="3662658"/>
            <a:ext cx="685767" cy="1647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角丸四角形吹き出し 34"/>
          <p:cNvSpPr/>
          <p:nvPr/>
        </p:nvSpPr>
        <p:spPr>
          <a:xfrm>
            <a:off x="5799828" y="1454232"/>
            <a:ext cx="2953476" cy="1283877"/>
          </a:xfrm>
          <a:prstGeom prst="wedgeRoundRectCallout">
            <a:avLst>
              <a:gd name="adj1" fmla="val -25403"/>
              <a:gd name="adj2" fmla="val 17553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44000" tIns="49775" rIns="39193" bIns="49775" rtlCol="0" anchor="ctr"/>
          <a:lstStyle/>
          <a:p>
            <a:r>
              <a: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ほんとだ！</a:t>
            </a:r>
          </a:p>
          <a:p>
            <a:r>
              <a: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平成新山のあたり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斜面が急ね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049161" y="2233035"/>
            <a:ext cx="465479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kumimoji="1" lang="ja-JP" altLang="en-US" sz="700" b="1" dirty="0" smtClean="0">
                <a:latin typeface="HG丸ｺﾞｼｯｸM-PRO"/>
                <a:ea typeface="HG丸ｺﾞｼｯｸM-PRO"/>
                <a:cs typeface="HG丸ｺﾞｼｯｸM-PRO"/>
              </a:rPr>
              <a:t>しゃ　めん</a:t>
            </a:r>
            <a:endParaRPr kumimoji="1" lang="en-US" altLang="ja-JP" sz="700" b="1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grpSp>
        <p:nvGrpSpPr>
          <p:cNvPr id="27" name="図形グループ 26"/>
          <p:cNvGrpSpPr/>
          <p:nvPr/>
        </p:nvGrpSpPr>
        <p:grpSpPr>
          <a:xfrm>
            <a:off x="5640036" y="1188534"/>
            <a:ext cx="335733" cy="509114"/>
            <a:chOff x="1327150" y="307976"/>
            <a:chExt cx="311150" cy="461665"/>
          </a:xfrm>
        </p:grpSpPr>
        <p:sp>
          <p:nvSpPr>
            <p:cNvPr id="28" name="円/楕円 27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92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0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l="-2151" t="11318" r="19355" b="35715"/>
          <a:stretch/>
        </p:blipFill>
        <p:spPr>
          <a:xfrm>
            <a:off x="94303" y="3026772"/>
            <a:ext cx="5156200" cy="4344962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687" y="217022"/>
            <a:ext cx="2024663" cy="2696785"/>
          </a:xfrm>
          <a:prstGeom prst="rect">
            <a:avLst/>
          </a:prstGeom>
        </p:spPr>
      </p:pic>
      <p:sp>
        <p:nvSpPr>
          <p:cNvPr id="27" name="右矢印 26"/>
          <p:cNvSpPr/>
          <p:nvPr/>
        </p:nvSpPr>
        <p:spPr>
          <a:xfrm>
            <a:off x="1212543" y="5918754"/>
            <a:ext cx="842760" cy="357136"/>
          </a:xfrm>
          <a:prstGeom prst="rightArrow">
            <a:avLst>
              <a:gd name="adj1" fmla="val 50000"/>
              <a:gd name="adj2" fmla="val 99019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2067178" y="5918754"/>
            <a:ext cx="342585" cy="357136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吹き出し 10"/>
          <p:cNvSpPr/>
          <p:nvPr/>
        </p:nvSpPr>
        <p:spPr>
          <a:xfrm>
            <a:off x="2509801" y="547027"/>
            <a:ext cx="2929427" cy="2312458"/>
          </a:xfrm>
          <a:prstGeom prst="wedgeRoundRectCallout">
            <a:avLst>
              <a:gd name="adj1" fmla="val -65455"/>
              <a:gd name="adj2" fmla="val 194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6000" bIns="49775" rtlCol="0" anchor="ctr"/>
          <a:lstStyle/>
          <a:p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次に、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この</a:t>
            </a:r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地図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を</a:t>
            </a:r>
            <a:endParaRPr lang="en-US" altLang="ja-JP" sz="2200" b="1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見て</a:t>
            </a:r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みよう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en-US" altLang="ja-JP" sz="600" b="1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endParaRPr lang="en-US" altLang="ja-JP" sz="600" b="1" dirty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早崎</a:t>
            </a:r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は有明海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の</a:t>
            </a:r>
            <a:endParaRPr lang="en-US" altLang="ja-JP" sz="2200" b="1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はしっこにあって、</a:t>
            </a:r>
            <a:endParaRPr lang="en-US" altLang="ja-JP" sz="600" b="1" dirty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有明海の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海水</a:t>
            </a:r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の</a:t>
            </a:r>
            <a:endParaRPr lang="en-US" altLang="ja-JP" sz="2200" b="1" dirty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出入口なん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だ</a:t>
            </a:r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よ！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 </a:t>
            </a:r>
            <a:endParaRPr lang="ja-JP" altLang="ja-JP" sz="22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10" name="角丸四角形吹き出し 9"/>
          <p:cNvSpPr/>
          <p:nvPr/>
        </p:nvSpPr>
        <p:spPr>
          <a:xfrm>
            <a:off x="5923823" y="1789861"/>
            <a:ext cx="4351914" cy="1558981"/>
          </a:xfrm>
          <a:prstGeom prst="wedgeRoundRectCallout">
            <a:avLst>
              <a:gd name="adj1" fmla="val 2286"/>
              <a:gd name="adj2" fmla="val 1092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そういえば、おとうさん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が</a:t>
            </a:r>
            <a:endParaRPr lang="en-US" altLang="ja-JP" sz="2200" b="1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「</a:t>
            </a:r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海の潮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の</a:t>
            </a:r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流れ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が</a:t>
            </a:r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はやいから、“早崎”っていうんだよ」って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いってた</a:t>
            </a:r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なぁ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ja-JP" altLang="ja-JP" sz="22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11</a:t>
            </a:r>
            <a:endParaRPr lang="ja-JP" altLang="en-US" sz="1300" dirty="0"/>
          </a:p>
        </p:txBody>
      </p:sp>
      <p:grpSp>
        <p:nvGrpSpPr>
          <p:cNvPr id="17" name="図形グループ 16"/>
          <p:cNvGrpSpPr/>
          <p:nvPr/>
        </p:nvGrpSpPr>
        <p:grpSpPr>
          <a:xfrm>
            <a:off x="2377560" y="330755"/>
            <a:ext cx="335733" cy="509114"/>
            <a:chOff x="1327150" y="307976"/>
            <a:chExt cx="311150" cy="461665"/>
          </a:xfrm>
        </p:grpSpPr>
        <p:sp>
          <p:nvSpPr>
            <p:cNvPr id="18" name="円/楕円 17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図形グループ 19"/>
          <p:cNvGrpSpPr/>
          <p:nvPr/>
        </p:nvGrpSpPr>
        <p:grpSpPr>
          <a:xfrm>
            <a:off x="5767375" y="1535304"/>
            <a:ext cx="335733" cy="509114"/>
            <a:chOff x="1327150" y="307976"/>
            <a:chExt cx="311150" cy="461665"/>
          </a:xfrm>
        </p:grpSpPr>
        <p:sp>
          <p:nvSpPr>
            <p:cNvPr id="21" name="円/楕円 20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3" name="図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418" y="4007736"/>
            <a:ext cx="2962595" cy="3555114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1992" y="3479470"/>
            <a:ext cx="3362783" cy="4083380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2313109" y="4731960"/>
            <a:ext cx="366334" cy="315053"/>
          </a:xfrm>
          <a:prstGeom prst="rect">
            <a:avLst/>
          </a:prstGeom>
          <a:solidFill>
            <a:srgbClr val="93A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 smtClean="0">
                <a:solidFill>
                  <a:schemeClr val="tx2"/>
                </a:solidFill>
              </a:rPr>
              <a:t>有</a:t>
            </a:r>
            <a:endParaRPr kumimoji="1" lang="ja-JP" altLang="en-US" sz="2000" b="1" dirty="0">
              <a:solidFill>
                <a:schemeClr val="tx2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2560509" y="5749668"/>
            <a:ext cx="366334" cy="31505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 smtClean="0">
                <a:solidFill>
                  <a:schemeClr val="tx2"/>
                </a:solidFill>
              </a:rPr>
              <a:t>海</a:t>
            </a:r>
            <a:endParaRPr kumimoji="1" lang="ja-JP" altLang="en-US" sz="2000" b="1" dirty="0">
              <a:solidFill>
                <a:schemeClr val="tx2"/>
              </a:solidFill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2583154" y="5251584"/>
            <a:ext cx="366334" cy="31505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 smtClean="0">
                <a:solidFill>
                  <a:schemeClr val="tx2"/>
                </a:solidFill>
              </a:rPr>
              <a:t>明</a:t>
            </a:r>
            <a:endParaRPr kumimoji="1" lang="ja-JP" altLang="en-US" sz="2000" b="1" dirty="0">
              <a:solidFill>
                <a:schemeClr val="tx2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621625" y="1341581"/>
            <a:ext cx="789398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ja-JP" altLang="en-US" sz="700" b="1" dirty="0">
                <a:latin typeface="HG丸ｺﾞｼｯｸM-PRO"/>
                <a:ea typeface="HG丸ｺﾞｼｯｸM-PRO"/>
                <a:cs typeface="HG丸ｺﾞｼｯｸM-PRO"/>
              </a:rPr>
              <a:t>ありあけ</a:t>
            </a:r>
            <a:r>
              <a:rPr lang="ja-JP" altLang="en-US" sz="700" b="1" dirty="0" smtClean="0">
                <a:latin typeface="HG丸ｺﾞｼｯｸM-PRO"/>
                <a:ea typeface="HG丸ｺﾞｼｯｸM-PRO"/>
                <a:cs typeface="HG丸ｺﾞｼｯｸM-PRO"/>
              </a:rPr>
              <a:t>かい</a:t>
            </a:r>
            <a:endParaRPr kumimoji="1" lang="en-US" altLang="ja-JP" sz="700" b="1" dirty="0" smtClean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3485" y="5871254"/>
            <a:ext cx="8787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</a:t>
            </a:r>
            <a:endParaRPr kumimoji="1" lang="ja-JP" altLang="en-US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565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3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56" name="図 55"/>
          <p:cNvPicPr>
            <a:picLocks noChangeAspect="1"/>
          </p:cNvPicPr>
          <p:nvPr/>
        </p:nvPicPr>
        <p:blipFill rotWithShape="1">
          <a:blip r:embed="rId2"/>
          <a:srcRect l="12309" t="20808" r="39127" b="44655"/>
          <a:stretch/>
        </p:blipFill>
        <p:spPr>
          <a:xfrm>
            <a:off x="2708471" y="4262905"/>
            <a:ext cx="3239403" cy="3034601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32" name="図 31" descr="DSC_94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686" y="266325"/>
            <a:ext cx="4680327" cy="2088061"/>
          </a:xfrm>
          <a:prstGeom prst="rect">
            <a:avLst/>
          </a:prstGeom>
        </p:spPr>
      </p:pic>
      <p:sp>
        <p:nvSpPr>
          <p:cNvPr id="13" name="角丸四角形吹き出し 12"/>
          <p:cNvSpPr/>
          <p:nvPr/>
        </p:nvSpPr>
        <p:spPr>
          <a:xfrm>
            <a:off x="7858795" y="2766529"/>
            <a:ext cx="2521422" cy="1260475"/>
          </a:xfrm>
          <a:prstGeom prst="wedgeRoundRectCallout">
            <a:avLst>
              <a:gd name="adj1" fmla="val -12220"/>
              <a:gd name="adj2" fmla="val 9601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早崎って、</a:t>
            </a:r>
            <a:endParaRPr lang="en-US" altLang="ja-JP" sz="2200" b="1" dirty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いろいろすごい</a:t>
            </a:r>
            <a:endParaRPr lang="en-US" altLang="ja-JP" sz="2200" b="1" dirty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ところなのね～。</a:t>
            </a: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5053" y="4524499"/>
            <a:ext cx="2531959" cy="303835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12</a:t>
            </a:r>
            <a:endParaRPr lang="ja-JP" altLang="en-US" sz="1300" dirty="0"/>
          </a:p>
        </p:txBody>
      </p:sp>
      <p:grpSp>
        <p:nvGrpSpPr>
          <p:cNvPr id="20" name="図形グループ 19"/>
          <p:cNvGrpSpPr/>
          <p:nvPr/>
        </p:nvGrpSpPr>
        <p:grpSpPr>
          <a:xfrm>
            <a:off x="7693722" y="2485623"/>
            <a:ext cx="335733" cy="509114"/>
            <a:chOff x="1327150" y="307976"/>
            <a:chExt cx="311150" cy="461665"/>
          </a:xfrm>
        </p:grpSpPr>
        <p:sp>
          <p:nvSpPr>
            <p:cNvPr id="21" name="円/楕円 20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3" name="角丸四角形吹き出し 22"/>
          <p:cNvSpPr/>
          <p:nvPr/>
        </p:nvSpPr>
        <p:spPr>
          <a:xfrm>
            <a:off x="6102906" y="3260502"/>
            <a:ext cx="1536776" cy="755630"/>
          </a:xfrm>
          <a:prstGeom prst="wedgeRoundRectCallout">
            <a:avLst>
              <a:gd name="adj1" fmla="val -12220"/>
              <a:gd name="adj2" fmla="val 10407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なるほど</a:t>
            </a:r>
            <a:endParaRPr lang="ja-JP" altLang="ja-JP" sz="22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grpSp>
        <p:nvGrpSpPr>
          <p:cNvPr id="24" name="図形グループ 23"/>
          <p:cNvGrpSpPr/>
          <p:nvPr/>
        </p:nvGrpSpPr>
        <p:grpSpPr>
          <a:xfrm>
            <a:off x="5916839" y="3012758"/>
            <a:ext cx="335733" cy="509114"/>
            <a:chOff x="1327150" y="307976"/>
            <a:chExt cx="311150" cy="461665"/>
          </a:xfrm>
        </p:grpSpPr>
        <p:sp>
          <p:nvSpPr>
            <p:cNvPr id="25" name="円/楕円 24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31" name="図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2354" y="3892008"/>
            <a:ext cx="3023045" cy="3670841"/>
          </a:xfrm>
          <a:prstGeom prst="rect">
            <a:avLst/>
          </a:prstGeom>
        </p:spPr>
      </p:pic>
      <p:pic>
        <p:nvPicPr>
          <p:cNvPr id="57" name="図 56"/>
          <p:cNvPicPr>
            <a:picLocks noChangeAspect="1"/>
          </p:cNvPicPr>
          <p:nvPr/>
        </p:nvPicPr>
        <p:blipFill rotWithShape="1">
          <a:blip r:embed="rId2"/>
          <a:srcRect l="12309" t="20808" r="39127" b="44655"/>
          <a:stretch/>
        </p:blipFill>
        <p:spPr>
          <a:xfrm>
            <a:off x="229088" y="2599096"/>
            <a:ext cx="3239403" cy="3034601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61" name="正方形/長方形 60"/>
          <p:cNvSpPr/>
          <p:nvPr/>
        </p:nvSpPr>
        <p:spPr>
          <a:xfrm rot="20132085">
            <a:off x="1609802" y="3669473"/>
            <a:ext cx="366334" cy="315053"/>
          </a:xfrm>
          <a:prstGeom prst="rect">
            <a:avLst/>
          </a:prstGeom>
          <a:solidFill>
            <a:srgbClr val="88A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 dirty="0">
              <a:solidFill>
                <a:schemeClr val="tx2"/>
              </a:solidFill>
            </a:endParaRPr>
          </a:p>
        </p:txBody>
      </p:sp>
      <p:sp>
        <p:nvSpPr>
          <p:cNvPr id="51" name="円/楕円 50"/>
          <p:cNvSpPr/>
          <p:nvPr/>
        </p:nvSpPr>
        <p:spPr>
          <a:xfrm>
            <a:off x="1419088" y="4874216"/>
            <a:ext cx="342585" cy="357136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円/楕円 63"/>
          <p:cNvSpPr/>
          <p:nvPr/>
        </p:nvSpPr>
        <p:spPr>
          <a:xfrm>
            <a:off x="3880687" y="6541591"/>
            <a:ext cx="342585" cy="357136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円/楕円 45"/>
          <p:cNvSpPr/>
          <p:nvPr/>
        </p:nvSpPr>
        <p:spPr>
          <a:xfrm rot="3630412">
            <a:off x="1904084" y="4148651"/>
            <a:ext cx="981043" cy="390457"/>
          </a:xfrm>
          <a:prstGeom prst="ellipse">
            <a:avLst/>
          </a:prstGeom>
          <a:noFill/>
          <a:ln w="22225">
            <a:solidFill>
              <a:srgbClr val="CC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円/楕円 65"/>
          <p:cNvSpPr/>
          <p:nvPr/>
        </p:nvSpPr>
        <p:spPr>
          <a:xfrm rot="3630412">
            <a:off x="1228287" y="3723344"/>
            <a:ext cx="624820" cy="264704"/>
          </a:xfrm>
          <a:prstGeom prst="ellipse">
            <a:avLst/>
          </a:prstGeom>
          <a:noFill/>
          <a:ln w="22225">
            <a:solidFill>
              <a:srgbClr val="CC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円/楕円 66"/>
          <p:cNvSpPr/>
          <p:nvPr/>
        </p:nvSpPr>
        <p:spPr>
          <a:xfrm rot="1258778">
            <a:off x="1473650" y="3272347"/>
            <a:ext cx="860877" cy="414065"/>
          </a:xfrm>
          <a:prstGeom prst="ellipse">
            <a:avLst/>
          </a:prstGeom>
          <a:noFill/>
          <a:ln w="22225">
            <a:solidFill>
              <a:srgbClr val="CC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446486" y="3705150"/>
            <a:ext cx="1141407" cy="3693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800" b="1" dirty="0" err="1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ひがた</a:t>
            </a:r>
            <a:endParaRPr kumimoji="1" lang="ja-JP" altLang="en-US" sz="1800" b="1" dirty="0">
              <a:solidFill>
                <a:srgbClr val="CC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1331861" y="2835430"/>
            <a:ext cx="1141407" cy="3693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800" b="1" dirty="0" err="1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ひがた</a:t>
            </a:r>
            <a:endParaRPr kumimoji="1" lang="ja-JP" altLang="en-US" sz="1800" b="1" dirty="0">
              <a:solidFill>
                <a:srgbClr val="CC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2350834" y="3964322"/>
            <a:ext cx="1141407" cy="3693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800" b="1" dirty="0" err="1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ひがた</a:t>
            </a:r>
            <a:endParaRPr kumimoji="1" lang="ja-JP" altLang="en-US" sz="1800" b="1" dirty="0">
              <a:solidFill>
                <a:srgbClr val="CC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0" name="右矢印 49"/>
          <p:cNvSpPr/>
          <p:nvPr/>
        </p:nvSpPr>
        <p:spPr>
          <a:xfrm>
            <a:off x="740790" y="4921716"/>
            <a:ext cx="671468" cy="357136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右矢印 72"/>
          <p:cNvSpPr/>
          <p:nvPr/>
        </p:nvSpPr>
        <p:spPr>
          <a:xfrm rot="15161126">
            <a:off x="1720293" y="3637986"/>
            <a:ext cx="402881" cy="214282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右矢印 73"/>
          <p:cNvSpPr/>
          <p:nvPr/>
        </p:nvSpPr>
        <p:spPr>
          <a:xfrm rot="12746754">
            <a:off x="1633544" y="3962086"/>
            <a:ext cx="402881" cy="214282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吹き出し 14"/>
          <p:cNvSpPr/>
          <p:nvPr/>
        </p:nvSpPr>
        <p:spPr>
          <a:xfrm>
            <a:off x="2440811" y="396433"/>
            <a:ext cx="4047075" cy="2343747"/>
          </a:xfrm>
          <a:prstGeom prst="wedgeRoundRectCallout">
            <a:avLst>
              <a:gd name="adj1" fmla="val -62471"/>
              <a:gd name="adj2" fmla="val -87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6000" bIns="49775" rtlCol="0" anchor="ctr"/>
          <a:lstStyle/>
          <a:p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有明海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に</a:t>
            </a:r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ある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「</a:t>
            </a:r>
            <a:r>
              <a:rPr lang="ja-JP" altLang="ja-JP" sz="2200" b="1" dirty="0">
                <a:latin typeface="HG丸ｺﾞｼｯｸM-PRO"/>
                <a:ea typeface="HG丸ｺﾞｼｯｸM-PRO"/>
                <a:cs typeface="HG丸ｺﾞｼｯｸM-PRO"/>
              </a:rPr>
              <a:t>ひがた</a:t>
            </a:r>
            <a:r>
              <a:rPr lang="ja-JP" altLang="ja-JP" sz="2200" b="1" dirty="0" smtClean="0">
                <a:latin typeface="HG丸ｺﾞｼｯｸM-PRO"/>
                <a:ea typeface="HG丸ｺﾞｼｯｸM-PRO"/>
                <a:cs typeface="HG丸ｺﾞｼｯｸM-PRO"/>
              </a:rPr>
              <a:t>」</a:t>
            </a:r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は、</a:t>
            </a:r>
            <a:endParaRPr lang="en-US" altLang="ja-JP" sz="2200" b="1" dirty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潮の満ち引きがすごいんだ。</a:t>
            </a:r>
            <a:endParaRPr lang="en-US" altLang="ja-JP" sz="2200" b="1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潮が満ち引きするとき、</a:t>
            </a:r>
            <a:endParaRPr lang="en-US" altLang="ja-JP" sz="2200" b="1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sz="2200" b="1" dirty="0" smtClean="0">
                <a:latin typeface="HG丸ｺﾞｼｯｸM-PRO"/>
                <a:ea typeface="HG丸ｺﾞｼｯｸM-PRO"/>
                <a:cs typeface="HG丸ｺﾞｼｯｸM-PRO"/>
              </a:rPr>
              <a:t>たくさんの海水が早崎のせまい出入口を一気に通るから、潮の流れがはやいんだよ！</a:t>
            </a:r>
            <a:endParaRPr lang="ja-JP" altLang="ja-JP" sz="22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75" name="右矢印 74"/>
          <p:cNvSpPr/>
          <p:nvPr/>
        </p:nvSpPr>
        <p:spPr>
          <a:xfrm rot="19043676">
            <a:off x="2208768" y="4532394"/>
            <a:ext cx="402881" cy="214282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右矢印 75"/>
          <p:cNvSpPr/>
          <p:nvPr/>
        </p:nvSpPr>
        <p:spPr>
          <a:xfrm rot="20092447">
            <a:off x="1798263" y="4847696"/>
            <a:ext cx="402881" cy="214282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右矢印 76"/>
          <p:cNvSpPr/>
          <p:nvPr/>
        </p:nvSpPr>
        <p:spPr>
          <a:xfrm rot="15473019">
            <a:off x="1921813" y="4412337"/>
            <a:ext cx="402881" cy="214282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2048" name="角丸四角形 2047"/>
          <p:cNvSpPr/>
          <p:nvPr/>
        </p:nvSpPr>
        <p:spPr>
          <a:xfrm>
            <a:off x="220062" y="5650674"/>
            <a:ext cx="1620733" cy="352962"/>
          </a:xfrm>
          <a:prstGeom prst="roundRect">
            <a:avLst/>
          </a:prstGeom>
          <a:solidFill>
            <a:srgbClr val="66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満ち潮の時</a:t>
            </a:r>
            <a:endParaRPr kumimoji="1" lang="ja-JP" altLang="en-US" sz="2000" b="1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9" name="角丸四角形 78"/>
          <p:cNvSpPr/>
          <p:nvPr/>
        </p:nvSpPr>
        <p:spPr>
          <a:xfrm>
            <a:off x="4335283" y="3892619"/>
            <a:ext cx="1620733" cy="352962"/>
          </a:xfrm>
          <a:prstGeom prst="roundRect">
            <a:avLst/>
          </a:prstGeom>
          <a:solidFill>
            <a:srgbClr val="66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引き</a:t>
            </a:r>
            <a:r>
              <a:rPr kumimoji="1" lang="ja-JP" altLang="en-US" sz="20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潮の時</a:t>
            </a:r>
            <a:endParaRPr kumimoji="1" lang="ja-JP" altLang="en-US" sz="2000" b="1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2" name="円/楕円 81"/>
          <p:cNvSpPr/>
          <p:nvPr/>
        </p:nvSpPr>
        <p:spPr>
          <a:xfrm rot="3630412">
            <a:off x="4371475" y="5816026"/>
            <a:ext cx="981043" cy="390457"/>
          </a:xfrm>
          <a:prstGeom prst="ellipse">
            <a:avLst/>
          </a:prstGeom>
          <a:noFill/>
          <a:ln w="22225">
            <a:solidFill>
              <a:srgbClr val="CC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右矢印 87"/>
          <p:cNvSpPr/>
          <p:nvPr/>
        </p:nvSpPr>
        <p:spPr>
          <a:xfrm rot="10800000">
            <a:off x="3184431" y="6589091"/>
            <a:ext cx="671468" cy="357136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右矢印 90"/>
          <p:cNvSpPr/>
          <p:nvPr/>
        </p:nvSpPr>
        <p:spPr>
          <a:xfrm rot="8220000">
            <a:off x="4676159" y="6199769"/>
            <a:ext cx="402881" cy="214282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右矢印 91"/>
          <p:cNvSpPr/>
          <p:nvPr/>
        </p:nvSpPr>
        <p:spPr>
          <a:xfrm rot="9300000">
            <a:off x="4265654" y="6515071"/>
            <a:ext cx="402881" cy="214282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右矢印 92"/>
          <p:cNvSpPr/>
          <p:nvPr/>
        </p:nvSpPr>
        <p:spPr>
          <a:xfrm rot="4680000">
            <a:off x="4389204" y="6079712"/>
            <a:ext cx="402881" cy="214282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7" name="図形グループ 16"/>
          <p:cNvGrpSpPr/>
          <p:nvPr/>
        </p:nvGrpSpPr>
        <p:grpSpPr>
          <a:xfrm>
            <a:off x="2275987" y="176700"/>
            <a:ext cx="335733" cy="509114"/>
            <a:chOff x="1327150" y="307976"/>
            <a:chExt cx="311150" cy="461665"/>
          </a:xfrm>
        </p:grpSpPr>
        <p:sp>
          <p:nvSpPr>
            <p:cNvPr id="18" name="円/楕円 17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049" name="テキスト ボックス 2048"/>
          <p:cNvSpPr txBox="1"/>
          <p:nvPr/>
        </p:nvSpPr>
        <p:spPr>
          <a:xfrm>
            <a:off x="425192" y="5112159"/>
            <a:ext cx="820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海水</a:t>
            </a:r>
            <a:endParaRPr kumimoji="1" lang="ja-JP" altLang="en-US" sz="1800" b="1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7" name="テキスト ボックス 1"/>
          <p:cNvSpPr txBox="1">
            <a:spLocks noChangeArrowheads="1"/>
          </p:cNvSpPr>
          <p:nvPr/>
        </p:nvSpPr>
        <p:spPr bwMode="auto">
          <a:xfrm>
            <a:off x="8716517" y="332361"/>
            <a:ext cx="1663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ja-JP" altLang="en-US" sz="1400" dirty="0">
                <a:latin typeface="HG丸ｺﾞｼｯｸM-PRO" charset="0"/>
                <a:ea typeface="HG丸ｺﾞｼｯｸM-PRO" charset="0"/>
                <a:cs typeface="HG丸ｺﾞｼｯｸM-PRO" charset="0"/>
              </a:rPr>
              <a:t>有明海のひがた</a:t>
            </a:r>
          </a:p>
        </p:txBody>
      </p:sp>
      <p:pic>
        <p:nvPicPr>
          <p:cNvPr id="52" name="図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52228" y="274354"/>
            <a:ext cx="1744365" cy="2323437"/>
          </a:xfrm>
          <a:prstGeom prst="rect">
            <a:avLst/>
          </a:prstGeom>
        </p:spPr>
      </p:pic>
      <p:sp>
        <p:nvSpPr>
          <p:cNvPr id="53" name="正方形/長方形 52"/>
          <p:cNvSpPr/>
          <p:nvPr/>
        </p:nvSpPr>
        <p:spPr>
          <a:xfrm rot="20132085">
            <a:off x="4099412" y="5313331"/>
            <a:ext cx="366334" cy="315053"/>
          </a:xfrm>
          <a:prstGeom prst="rect">
            <a:avLst/>
          </a:prstGeom>
          <a:solidFill>
            <a:srgbClr val="88A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 dirty="0">
              <a:solidFill>
                <a:schemeClr val="tx2"/>
              </a:solidFill>
            </a:endParaRPr>
          </a:p>
        </p:txBody>
      </p:sp>
      <p:sp>
        <p:nvSpPr>
          <p:cNvPr id="83" name="円/楕円 82"/>
          <p:cNvSpPr/>
          <p:nvPr/>
        </p:nvSpPr>
        <p:spPr>
          <a:xfrm rot="3630412">
            <a:off x="3695678" y="5390719"/>
            <a:ext cx="624820" cy="264704"/>
          </a:xfrm>
          <a:prstGeom prst="ellipse">
            <a:avLst/>
          </a:prstGeom>
          <a:noFill/>
          <a:ln w="22225">
            <a:solidFill>
              <a:srgbClr val="CC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円/楕円 83"/>
          <p:cNvSpPr/>
          <p:nvPr/>
        </p:nvSpPr>
        <p:spPr>
          <a:xfrm rot="1258778">
            <a:off x="3941041" y="4939722"/>
            <a:ext cx="860877" cy="414065"/>
          </a:xfrm>
          <a:prstGeom prst="ellipse">
            <a:avLst/>
          </a:prstGeom>
          <a:noFill/>
          <a:ln w="22225">
            <a:solidFill>
              <a:srgbClr val="CC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右矢印 88"/>
          <p:cNvSpPr/>
          <p:nvPr/>
        </p:nvSpPr>
        <p:spPr>
          <a:xfrm rot="4380000">
            <a:off x="4187684" y="5305361"/>
            <a:ext cx="402881" cy="214282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右矢印 89"/>
          <p:cNvSpPr/>
          <p:nvPr/>
        </p:nvSpPr>
        <p:spPr>
          <a:xfrm rot="1920000">
            <a:off x="4100935" y="5629461"/>
            <a:ext cx="402881" cy="214282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731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15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Picture 3" descr="F:\良い写真\圧縮\Dolphin Watching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87" y="2915625"/>
            <a:ext cx="5761890" cy="4415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8" descr="ひまわり四郎_$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0415" y="244793"/>
            <a:ext cx="1918473" cy="2614319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sp>
        <p:nvSpPr>
          <p:cNvPr id="10" name="角丸四角形吹き出し 9"/>
          <p:cNvSpPr/>
          <p:nvPr/>
        </p:nvSpPr>
        <p:spPr>
          <a:xfrm>
            <a:off x="3863500" y="2424061"/>
            <a:ext cx="3276600" cy="1207682"/>
          </a:xfrm>
          <a:prstGeom prst="wedgeRoundRectCallout">
            <a:avLst>
              <a:gd name="adj1" fmla="val 24582"/>
              <a:gd name="adj2" fmla="val 1028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6000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わぁイルカだ～！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ないだ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お兄ちゃん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見に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いった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 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角丸四角形吹き出し 12"/>
          <p:cNvSpPr/>
          <p:nvPr/>
        </p:nvSpPr>
        <p:spPr>
          <a:xfrm>
            <a:off x="7635285" y="1529494"/>
            <a:ext cx="2516626" cy="2040102"/>
          </a:xfrm>
          <a:prstGeom prst="wedgeRoundRectCallout">
            <a:avLst>
              <a:gd name="adj1" fmla="val -9568"/>
              <a:gd name="adj2" fmla="val 9408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南島原でふねに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のって見に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いったよね！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すごくいっぱい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いた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ー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角丸四角形吹き出し 14"/>
          <p:cNvSpPr/>
          <p:nvPr/>
        </p:nvSpPr>
        <p:spPr>
          <a:xfrm>
            <a:off x="2713269" y="1229392"/>
            <a:ext cx="2539909" cy="670075"/>
          </a:xfrm>
          <a:prstGeom prst="wedgeRoundRectCallout">
            <a:avLst>
              <a:gd name="adj1" fmla="val -70775"/>
              <a:gd name="adj2" fmla="val -921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これ、な～んだ？ </a:t>
            </a:r>
          </a:p>
        </p:txBody>
      </p: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19" y="14879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13</a:t>
            </a:r>
            <a:endParaRPr lang="ja-JP" altLang="en-US" sz="1300" dirty="0"/>
          </a:p>
        </p:txBody>
      </p:sp>
      <p:grpSp>
        <p:nvGrpSpPr>
          <p:cNvPr id="16" name="図形グループ 15"/>
          <p:cNvGrpSpPr/>
          <p:nvPr/>
        </p:nvGrpSpPr>
        <p:grpSpPr>
          <a:xfrm>
            <a:off x="2590741" y="847433"/>
            <a:ext cx="335733" cy="509114"/>
            <a:chOff x="1327150" y="307976"/>
            <a:chExt cx="311150" cy="461665"/>
          </a:xfrm>
        </p:grpSpPr>
        <p:sp>
          <p:nvSpPr>
            <p:cNvPr id="17" name="円/楕円 16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図形グループ 18"/>
          <p:cNvGrpSpPr/>
          <p:nvPr/>
        </p:nvGrpSpPr>
        <p:grpSpPr>
          <a:xfrm>
            <a:off x="3707508" y="2146235"/>
            <a:ext cx="335733" cy="509114"/>
            <a:chOff x="1327150" y="307976"/>
            <a:chExt cx="311150" cy="461665"/>
          </a:xfrm>
        </p:grpSpPr>
        <p:sp>
          <p:nvSpPr>
            <p:cNvPr id="20" name="円/楕円 19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2" name="図形グループ 21"/>
          <p:cNvGrpSpPr/>
          <p:nvPr/>
        </p:nvGrpSpPr>
        <p:grpSpPr>
          <a:xfrm>
            <a:off x="7513832" y="1318708"/>
            <a:ext cx="335733" cy="509114"/>
            <a:chOff x="1327150" y="307976"/>
            <a:chExt cx="311150" cy="461665"/>
          </a:xfrm>
        </p:grpSpPr>
        <p:sp>
          <p:nvSpPr>
            <p:cNvPr id="23" name="円/楕円 22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778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171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Picture 2" descr="F:\良い写真\圧縮\Dolphin Watching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7352" y="3189837"/>
            <a:ext cx="5929785" cy="414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8" descr="ひまわり四郎_$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929" y="230279"/>
            <a:ext cx="1918473" cy="2614319"/>
          </a:xfrm>
          <a:prstGeom prst="rect">
            <a:avLst/>
          </a:prstGeom>
        </p:spPr>
      </p:pic>
      <p:sp>
        <p:nvSpPr>
          <p:cNvPr id="13" name="角丸四角形吹き出し 12"/>
          <p:cNvSpPr/>
          <p:nvPr/>
        </p:nvSpPr>
        <p:spPr>
          <a:xfrm>
            <a:off x="5518931" y="2802511"/>
            <a:ext cx="3040452" cy="1239385"/>
          </a:xfrm>
          <a:prstGeom prst="wedgeRoundRectCallout">
            <a:avLst>
              <a:gd name="adj1" fmla="val -21186"/>
              <a:gd name="adj2" fmla="val 9223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44000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そうよね、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早崎って潮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流れが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はやいのよね…？</a:t>
            </a:r>
          </a:p>
        </p:txBody>
      </p:sp>
      <p:sp>
        <p:nvSpPr>
          <p:cNvPr id="15" name="角丸四角形吹き出し 14"/>
          <p:cNvSpPr/>
          <p:nvPr/>
        </p:nvSpPr>
        <p:spPr>
          <a:xfrm>
            <a:off x="2443763" y="832446"/>
            <a:ext cx="3738464" cy="1606578"/>
          </a:xfrm>
          <a:prstGeom prst="wedgeRoundRectCallout">
            <a:avLst>
              <a:gd name="adj1" fmla="val -61804"/>
              <a:gd name="adj2" fmla="val 211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「ミナミハンドウイルカ」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っていうんだけど、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早崎のおきのほうに、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００頭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ぐらいいるんだ！</a:t>
            </a:r>
          </a:p>
        </p:txBody>
      </p:sp>
      <p:sp>
        <p:nvSpPr>
          <p:cNvPr id="10" name="角丸四角形吹き出し 9"/>
          <p:cNvSpPr/>
          <p:nvPr/>
        </p:nvSpPr>
        <p:spPr>
          <a:xfrm>
            <a:off x="7059328" y="1167766"/>
            <a:ext cx="3264734" cy="1080757"/>
          </a:xfrm>
          <a:prstGeom prst="wedgeRoundRectCallout">
            <a:avLst>
              <a:gd name="adj1" fmla="val 8142"/>
              <a:gd name="adj2" fmla="val 23696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44000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潮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流れ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がはやくても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だいじょうぶなの？</a:t>
            </a:r>
          </a:p>
        </p:txBody>
      </p: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671945" y="4353672"/>
            <a:ext cx="4668921" cy="2963839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10061971" y="6970929"/>
            <a:ext cx="380583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14</a:t>
            </a:r>
            <a:endParaRPr lang="ja-JP" altLang="en-US" sz="1300" dirty="0"/>
          </a:p>
        </p:txBody>
      </p:sp>
      <p:grpSp>
        <p:nvGrpSpPr>
          <p:cNvPr id="12" name="図形グループ 11"/>
          <p:cNvGrpSpPr/>
          <p:nvPr/>
        </p:nvGrpSpPr>
        <p:grpSpPr>
          <a:xfrm>
            <a:off x="2313138" y="560260"/>
            <a:ext cx="335733" cy="509114"/>
            <a:chOff x="1327150" y="307976"/>
            <a:chExt cx="311150" cy="461665"/>
          </a:xfrm>
        </p:grpSpPr>
        <p:sp>
          <p:nvSpPr>
            <p:cNvPr id="16" name="円/楕円 15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図形グループ 18"/>
          <p:cNvGrpSpPr/>
          <p:nvPr/>
        </p:nvGrpSpPr>
        <p:grpSpPr>
          <a:xfrm>
            <a:off x="6900994" y="897696"/>
            <a:ext cx="335733" cy="509114"/>
            <a:chOff x="1327150" y="307976"/>
            <a:chExt cx="311150" cy="461665"/>
          </a:xfrm>
        </p:grpSpPr>
        <p:sp>
          <p:nvSpPr>
            <p:cNvPr id="20" name="円/楕円 19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2" name="図形グループ 21"/>
          <p:cNvGrpSpPr/>
          <p:nvPr/>
        </p:nvGrpSpPr>
        <p:grpSpPr>
          <a:xfrm>
            <a:off x="5332965" y="2590008"/>
            <a:ext cx="335733" cy="509114"/>
            <a:chOff x="1327150" y="307976"/>
            <a:chExt cx="311150" cy="461665"/>
          </a:xfrm>
        </p:grpSpPr>
        <p:sp>
          <p:nvSpPr>
            <p:cNvPr id="23" name="円/楕円 22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4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529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図 2" descr="P40329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5" y="3701579"/>
            <a:ext cx="5387389" cy="3640127"/>
          </a:xfrm>
          <a:prstGeom prst="rect">
            <a:avLst/>
          </a:prstGeom>
        </p:spPr>
      </p:pic>
      <p:sp>
        <p:nvSpPr>
          <p:cNvPr id="10" name="角丸四角形吹き出し 9"/>
          <p:cNvSpPr/>
          <p:nvPr/>
        </p:nvSpPr>
        <p:spPr>
          <a:xfrm>
            <a:off x="5955627" y="872101"/>
            <a:ext cx="3187541" cy="1285057"/>
          </a:xfrm>
          <a:prstGeom prst="wedgeRoundRectCallout">
            <a:avLst>
              <a:gd name="adj1" fmla="val -29523"/>
              <a:gd name="adj2" fmla="val 19315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9551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そっか～。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だからイルカ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たくさん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いる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んだね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</a:t>
            </a: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25816" y="444316"/>
            <a:ext cx="2062802" cy="2747585"/>
          </a:xfrm>
          <a:prstGeom prst="rect">
            <a:avLst/>
          </a:prstGeom>
        </p:spPr>
      </p:pic>
      <p:sp>
        <p:nvSpPr>
          <p:cNvPr id="13" name="角丸四角形吹き出し 12"/>
          <p:cNvSpPr/>
          <p:nvPr/>
        </p:nvSpPr>
        <p:spPr>
          <a:xfrm>
            <a:off x="7700889" y="2450996"/>
            <a:ext cx="2603643" cy="1501997"/>
          </a:xfrm>
          <a:prstGeom prst="wedgeRoundRectCallout">
            <a:avLst>
              <a:gd name="adj1" fmla="val 8850"/>
              <a:gd name="adj2" fmla="val 8294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はやい潮のなかで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スイスイおよぐ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イルカさん、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見てみた～い！</a:t>
            </a:r>
          </a:p>
        </p:txBody>
      </p:sp>
      <p:sp>
        <p:nvSpPr>
          <p:cNvPr id="15" name="角丸四角形吹き出し 14"/>
          <p:cNvSpPr/>
          <p:nvPr/>
        </p:nvSpPr>
        <p:spPr>
          <a:xfrm>
            <a:off x="2629637" y="1561666"/>
            <a:ext cx="3037977" cy="2035973"/>
          </a:xfrm>
          <a:prstGeom prst="wedgeRoundRectCallout">
            <a:avLst>
              <a:gd name="adj1" fmla="val -69630"/>
              <a:gd name="adj2" fmla="val -3186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潮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流れ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のはやい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ところに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エサ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になる魚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があつまる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から、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イルカたちには住み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やすいみたいだよ！ </a:t>
            </a:r>
          </a:p>
        </p:txBody>
      </p:sp>
      <p:sp>
        <p:nvSpPr>
          <p:cNvPr id="14" name="角丸四角形吹き出し 13"/>
          <p:cNvSpPr/>
          <p:nvPr/>
        </p:nvSpPr>
        <p:spPr>
          <a:xfrm>
            <a:off x="2460187" y="573902"/>
            <a:ext cx="2351902" cy="535699"/>
          </a:xfrm>
          <a:prstGeom prst="wedgeRoundRectCallout">
            <a:avLst>
              <a:gd name="adj1" fmla="val -51153"/>
              <a:gd name="adj2" fmla="val 930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質問だね！ </a:t>
            </a:r>
          </a:p>
        </p:txBody>
      </p: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5" y="14514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テキスト ボックス 11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15</a:t>
            </a:r>
            <a:endParaRPr lang="ja-JP" altLang="en-US" sz="1300" dirty="0"/>
          </a:p>
        </p:txBody>
      </p:sp>
      <p:grpSp>
        <p:nvGrpSpPr>
          <p:cNvPr id="16" name="図形グループ 15"/>
          <p:cNvGrpSpPr/>
          <p:nvPr/>
        </p:nvGrpSpPr>
        <p:grpSpPr>
          <a:xfrm>
            <a:off x="2297745" y="273262"/>
            <a:ext cx="335733" cy="509114"/>
            <a:chOff x="1327150" y="307976"/>
            <a:chExt cx="311150" cy="461665"/>
          </a:xfrm>
        </p:grpSpPr>
        <p:sp>
          <p:nvSpPr>
            <p:cNvPr id="17" name="円/楕円 16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図形グループ 18"/>
          <p:cNvGrpSpPr/>
          <p:nvPr/>
        </p:nvGrpSpPr>
        <p:grpSpPr>
          <a:xfrm>
            <a:off x="2483937" y="1323985"/>
            <a:ext cx="335733" cy="509114"/>
            <a:chOff x="1327150" y="307976"/>
            <a:chExt cx="311150" cy="461665"/>
          </a:xfrm>
        </p:grpSpPr>
        <p:sp>
          <p:nvSpPr>
            <p:cNvPr id="20" name="円/楕円 19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pPr algn="ctr"/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6086" y="4330700"/>
            <a:ext cx="2354997" cy="2825996"/>
          </a:xfrm>
          <a:prstGeom prst="rect">
            <a:avLst/>
          </a:prstGeom>
        </p:spPr>
      </p:pic>
      <p:grpSp>
        <p:nvGrpSpPr>
          <p:cNvPr id="22" name="図形グループ 21"/>
          <p:cNvGrpSpPr/>
          <p:nvPr/>
        </p:nvGrpSpPr>
        <p:grpSpPr>
          <a:xfrm>
            <a:off x="5824226" y="587195"/>
            <a:ext cx="335733" cy="509114"/>
            <a:chOff x="1327150" y="307976"/>
            <a:chExt cx="311150" cy="461665"/>
          </a:xfrm>
        </p:grpSpPr>
        <p:sp>
          <p:nvSpPr>
            <p:cNvPr id="23" name="円/楕円 22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図形グループ 24"/>
          <p:cNvGrpSpPr/>
          <p:nvPr/>
        </p:nvGrpSpPr>
        <p:grpSpPr>
          <a:xfrm>
            <a:off x="7521110" y="2200804"/>
            <a:ext cx="335733" cy="509114"/>
            <a:chOff x="1327150" y="307976"/>
            <a:chExt cx="311150" cy="461665"/>
          </a:xfrm>
        </p:grpSpPr>
        <p:sp>
          <p:nvSpPr>
            <p:cNvPr id="26" name="円/楕円 25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4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69" y="3802240"/>
            <a:ext cx="3304389" cy="33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5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64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40" name="図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5816" y="301578"/>
            <a:ext cx="1938567" cy="2582109"/>
          </a:xfrm>
          <a:prstGeom prst="rect">
            <a:avLst/>
          </a:prstGeom>
        </p:spPr>
      </p:pic>
      <p:sp>
        <p:nvSpPr>
          <p:cNvPr id="13" name="角丸四角形吹き出し 12"/>
          <p:cNvSpPr/>
          <p:nvPr/>
        </p:nvSpPr>
        <p:spPr>
          <a:xfrm>
            <a:off x="7383307" y="2430685"/>
            <a:ext cx="2810477" cy="1211493"/>
          </a:xfrm>
          <a:prstGeom prst="wedgeRoundRectCallout">
            <a:avLst>
              <a:gd name="adj1" fmla="val 16850"/>
              <a:gd name="adj2" fmla="val 11532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ふん火に関係が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あるのは、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人間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err="1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だけ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じゃないのね！</a:t>
            </a:r>
          </a:p>
        </p:txBody>
      </p:sp>
      <p:sp>
        <p:nvSpPr>
          <p:cNvPr id="15" name="角丸四角形吹き出し 14"/>
          <p:cNvSpPr/>
          <p:nvPr/>
        </p:nvSpPr>
        <p:spPr>
          <a:xfrm>
            <a:off x="2644072" y="625636"/>
            <a:ext cx="4491245" cy="1950536"/>
          </a:xfrm>
          <a:prstGeom prst="wedgeRoundRectCallout">
            <a:avLst>
              <a:gd name="adj1" fmla="val -59765"/>
              <a:gd name="adj2" fmla="val -1891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49775" rIns="39193" bIns="49775" rtlCol="0" anchor="ctr"/>
          <a:lstStyle/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島原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半島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小さな火山の島のままだったら、有明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海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の水の出入口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もひろかったから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潮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のながれ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もっと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ゆっくりだった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かもしれない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ね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16</a:t>
            </a:r>
            <a:endParaRPr lang="ja-JP" altLang="en-US" sz="1300" dirty="0"/>
          </a:p>
        </p:txBody>
      </p:sp>
      <p:grpSp>
        <p:nvGrpSpPr>
          <p:cNvPr id="14" name="図形グループ 13"/>
          <p:cNvGrpSpPr/>
          <p:nvPr/>
        </p:nvGrpSpPr>
        <p:grpSpPr>
          <a:xfrm>
            <a:off x="2501317" y="389967"/>
            <a:ext cx="335733" cy="509114"/>
            <a:chOff x="1327150" y="307976"/>
            <a:chExt cx="311150" cy="461665"/>
          </a:xfrm>
        </p:grpSpPr>
        <p:sp>
          <p:nvSpPr>
            <p:cNvPr id="16" name="円/楕円 15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pPr algn="ctr"/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" name="図形グループ 17"/>
          <p:cNvGrpSpPr/>
          <p:nvPr/>
        </p:nvGrpSpPr>
        <p:grpSpPr>
          <a:xfrm>
            <a:off x="7252053" y="2174181"/>
            <a:ext cx="335733" cy="492443"/>
            <a:chOff x="1327150" y="315535"/>
            <a:chExt cx="311150" cy="446548"/>
          </a:xfrm>
        </p:grpSpPr>
        <p:sp>
          <p:nvSpPr>
            <p:cNvPr id="19" name="円/楕円 18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1337733" y="315535"/>
              <a:ext cx="289984" cy="4465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 smtClean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086" y="4330700"/>
            <a:ext cx="2354997" cy="2825996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769" y="3802240"/>
            <a:ext cx="3304389" cy="3354456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5"/>
          <a:srcRect l="12309" t="20808" r="39127" b="44655"/>
          <a:stretch/>
        </p:blipFill>
        <p:spPr>
          <a:xfrm>
            <a:off x="256334" y="3451827"/>
            <a:ext cx="4129910" cy="3868808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3" name="テキスト ボックス 2"/>
          <p:cNvSpPr txBox="1"/>
          <p:nvPr/>
        </p:nvSpPr>
        <p:spPr>
          <a:xfrm>
            <a:off x="257443" y="3445582"/>
            <a:ext cx="3799553" cy="584775"/>
          </a:xfrm>
          <a:prstGeom prst="rect">
            <a:avLst/>
          </a:prstGeom>
          <a:solidFill>
            <a:schemeClr val="lt1"/>
          </a:solidFill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もし、小さな火山の島のまま</a:t>
            </a:r>
            <a:r>
              <a:rPr lang="en-US" altLang="ja-JP" sz="16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6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6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600" b="1" dirty="0" err="1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ふん</a:t>
            </a:r>
            <a:r>
              <a:rPr lang="ja-JP" altLang="en-US" sz="16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火が止まってたら・・・</a:t>
            </a:r>
            <a:endParaRPr kumimoji="1" lang="ja-JP" altLang="en-US" sz="1600" b="1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角丸四角形吹き出し 9"/>
          <p:cNvSpPr/>
          <p:nvPr/>
        </p:nvSpPr>
        <p:spPr>
          <a:xfrm>
            <a:off x="3822645" y="3024186"/>
            <a:ext cx="2861492" cy="1183803"/>
          </a:xfrm>
          <a:prstGeom prst="wedgeRoundRectCallout">
            <a:avLst>
              <a:gd name="adj1" fmla="val 36394"/>
              <a:gd name="adj2" fmla="val 833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8000" tIns="49775" rIns="39193" bIns="49775" rtlCol="0" anchor="ctr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火山のふん火と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イルカのくらしも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関係があるのかぁ！</a:t>
            </a:r>
          </a:p>
        </p:txBody>
      </p:sp>
      <p:grpSp>
        <p:nvGrpSpPr>
          <p:cNvPr id="21" name="図形グループ 20"/>
          <p:cNvGrpSpPr/>
          <p:nvPr/>
        </p:nvGrpSpPr>
        <p:grpSpPr>
          <a:xfrm>
            <a:off x="3660038" y="2752429"/>
            <a:ext cx="335733" cy="509114"/>
            <a:chOff x="1327150" y="307976"/>
            <a:chExt cx="311150" cy="461665"/>
          </a:xfrm>
        </p:grpSpPr>
        <p:sp>
          <p:nvSpPr>
            <p:cNvPr id="22" name="円/楕円 21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 smtClean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3" name="正方形/長方形 42"/>
          <p:cNvSpPr/>
          <p:nvPr/>
        </p:nvSpPr>
        <p:spPr>
          <a:xfrm rot="20132085">
            <a:off x="2084220" y="4824775"/>
            <a:ext cx="424494" cy="410247"/>
          </a:xfrm>
          <a:prstGeom prst="rect">
            <a:avLst/>
          </a:prstGeom>
          <a:solidFill>
            <a:srgbClr val="88A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 dirty="0">
              <a:solidFill>
                <a:schemeClr val="tx2"/>
              </a:solidFill>
            </a:endParaRPr>
          </a:p>
        </p:txBody>
      </p:sp>
      <p:sp>
        <p:nvSpPr>
          <p:cNvPr id="34" name="円/楕円 33"/>
          <p:cNvSpPr/>
          <p:nvPr/>
        </p:nvSpPr>
        <p:spPr>
          <a:xfrm rot="1258778">
            <a:off x="1843024" y="4310154"/>
            <a:ext cx="1097531" cy="527891"/>
          </a:xfrm>
          <a:prstGeom prst="ellipse">
            <a:avLst/>
          </a:prstGeom>
          <a:noFill/>
          <a:ln w="22225">
            <a:solidFill>
              <a:srgbClr val="CC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右矢印 38"/>
          <p:cNvSpPr/>
          <p:nvPr/>
        </p:nvSpPr>
        <p:spPr>
          <a:xfrm rot="15851105">
            <a:off x="2121844" y="4811931"/>
            <a:ext cx="513632" cy="273188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/>
          <p:cNvSpPr/>
          <p:nvPr/>
        </p:nvSpPr>
        <p:spPr>
          <a:xfrm rot="17799876">
            <a:off x="1844725" y="5577184"/>
            <a:ext cx="837461" cy="855749"/>
          </a:xfrm>
          <a:prstGeom prst="rect">
            <a:avLst/>
          </a:prstGeom>
          <a:solidFill>
            <a:srgbClr val="88A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 dirty="0">
              <a:solidFill>
                <a:schemeClr val="tx2"/>
              </a:solidFill>
            </a:endParaRPr>
          </a:p>
        </p:txBody>
      </p:sp>
      <p:sp>
        <p:nvSpPr>
          <p:cNvPr id="33" name="円/楕円 32"/>
          <p:cNvSpPr/>
          <p:nvPr/>
        </p:nvSpPr>
        <p:spPr>
          <a:xfrm rot="3630412">
            <a:off x="1530211" y="4885129"/>
            <a:ext cx="796582" cy="337471"/>
          </a:xfrm>
          <a:prstGeom prst="ellipse">
            <a:avLst/>
          </a:prstGeom>
          <a:noFill/>
          <a:ln w="22225">
            <a:solidFill>
              <a:srgbClr val="CC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右矢印 43"/>
          <p:cNvSpPr/>
          <p:nvPr/>
        </p:nvSpPr>
        <p:spPr>
          <a:xfrm>
            <a:off x="1292053" y="6513048"/>
            <a:ext cx="513632" cy="273188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1770686" y="6368517"/>
            <a:ext cx="436761" cy="455312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右矢印 41"/>
          <p:cNvSpPr/>
          <p:nvPr/>
        </p:nvSpPr>
        <p:spPr>
          <a:xfrm rot="20092447">
            <a:off x="2241733" y="6303424"/>
            <a:ext cx="513632" cy="273188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31"/>
          <p:cNvSpPr/>
          <p:nvPr/>
        </p:nvSpPr>
        <p:spPr>
          <a:xfrm rot="3630412">
            <a:off x="2391784" y="5427352"/>
            <a:ext cx="1250730" cy="497793"/>
          </a:xfrm>
          <a:prstGeom prst="ellipse">
            <a:avLst/>
          </a:prstGeom>
          <a:noFill/>
          <a:ln w="22225">
            <a:solidFill>
              <a:srgbClr val="CC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右矢印 40"/>
          <p:cNvSpPr/>
          <p:nvPr/>
        </p:nvSpPr>
        <p:spPr>
          <a:xfrm rot="19043676">
            <a:off x="2780225" y="5916586"/>
            <a:ext cx="513632" cy="273188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714885" y="6516374"/>
            <a:ext cx="820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海水</a:t>
            </a:r>
            <a:endParaRPr kumimoji="1" lang="ja-JP" altLang="en-US" sz="1800" b="1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6" name="右矢印 45"/>
          <p:cNvSpPr/>
          <p:nvPr/>
        </p:nvSpPr>
        <p:spPr>
          <a:xfrm rot="19154168">
            <a:off x="2186241" y="5811994"/>
            <a:ext cx="513632" cy="273188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右矢印 47"/>
          <p:cNvSpPr/>
          <p:nvPr/>
        </p:nvSpPr>
        <p:spPr>
          <a:xfrm rot="17227747">
            <a:off x="1797338" y="5552438"/>
            <a:ext cx="513632" cy="273188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正方形/長方形 52"/>
          <p:cNvSpPr/>
          <p:nvPr/>
        </p:nvSpPr>
        <p:spPr>
          <a:xfrm rot="20132085">
            <a:off x="1664812" y="6066771"/>
            <a:ext cx="366334" cy="315053"/>
          </a:xfrm>
          <a:prstGeom prst="rect">
            <a:avLst/>
          </a:prstGeom>
          <a:solidFill>
            <a:srgbClr val="88A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 dirty="0">
              <a:solidFill>
                <a:schemeClr val="tx2"/>
              </a:solidFill>
            </a:endParaRPr>
          </a:p>
        </p:txBody>
      </p:sp>
      <p:sp>
        <p:nvSpPr>
          <p:cNvPr id="45" name="右矢印 44"/>
          <p:cNvSpPr/>
          <p:nvPr/>
        </p:nvSpPr>
        <p:spPr>
          <a:xfrm rot="20514678">
            <a:off x="1304980" y="6146257"/>
            <a:ext cx="513632" cy="273188"/>
          </a:xfrm>
          <a:prstGeom prst="rightArrow">
            <a:avLst>
              <a:gd name="adj1" fmla="val 45156"/>
              <a:gd name="adj2" fmla="val 89947"/>
            </a:avLst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15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25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467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79e086bc431eb53ae1660dd81b1c24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395" y="2843072"/>
            <a:ext cx="5714306" cy="4380147"/>
          </a:xfrm>
          <a:prstGeom prst="rect">
            <a:avLst/>
          </a:prstGeom>
        </p:spPr>
      </p:pic>
      <p:sp>
        <p:nvSpPr>
          <p:cNvPr id="10" name="角丸四角形吹き出し 9"/>
          <p:cNvSpPr/>
          <p:nvPr/>
        </p:nvSpPr>
        <p:spPr>
          <a:xfrm>
            <a:off x="669128" y="600221"/>
            <a:ext cx="4074598" cy="1634979"/>
          </a:xfrm>
          <a:prstGeom prst="wedgeRoundRectCallout">
            <a:avLst>
              <a:gd name="adj1" fmla="val 1933"/>
              <a:gd name="adj2" fmla="val 9999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t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黒い岩のこととか、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イルカのこと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とか</a:t>
            </a:r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、いろいろ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おもしろいね。こんど早崎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あそび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いってみようよ！</a:t>
            </a:r>
          </a:p>
        </p:txBody>
      </p:sp>
      <p:sp>
        <p:nvSpPr>
          <p:cNvPr id="13" name="角丸四角形吹き出し 12"/>
          <p:cNvSpPr/>
          <p:nvPr/>
        </p:nvSpPr>
        <p:spPr>
          <a:xfrm>
            <a:off x="1780143" y="5745165"/>
            <a:ext cx="3413515" cy="1203377"/>
          </a:xfrm>
          <a:prstGeom prst="wedgeRoundRectCallout">
            <a:avLst>
              <a:gd name="adj1" fmla="val -3374"/>
              <a:gd name="adj2" fmla="val -1080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44000" tIns="49775" rIns="39193" bIns="49775" rtlCol="0" anchor="t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いこ～いこ～。</a:t>
            </a: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またイルカさんと</a:t>
            </a:r>
            <a:endParaRPr lang="en-US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あえるのたのしみ～！</a:t>
            </a:r>
          </a:p>
        </p:txBody>
      </p:sp>
      <p:sp>
        <p:nvSpPr>
          <p:cNvPr id="15" name="角丸四角形吹き出し 14"/>
          <p:cNvSpPr/>
          <p:nvPr/>
        </p:nvSpPr>
        <p:spPr>
          <a:xfrm>
            <a:off x="5942942" y="1089135"/>
            <a:ext cx="2121560" cy="1262179"/>
          </a:xfrm>
          <a:prstGeom prst="wedgeRoundRectCallout">
            <a:avLst>
              <a:gd name="adj1" fmla="val 66914"/>
              <a:gd name="adj2" fmla="val 122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t"/>
          <a:lstStyle/>
          <a:p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みんな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おい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で～</a:t>
            </a:r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待ってる</a:t>
            </a:r>
            <a:r>
              <a: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よ！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636673" y="6720332"/>
            <a:ext cx="4715103" cy="439076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ja-JP" altLang="en-US" sz="22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早崎半島の全景。平らな地形です。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17</a:t>
            </a:r>
            <a:endParaRPr lang="ja-JP" altLang="en-US" sz="1300" dirty="0"/>
          </a:p>
        </p:txBody>
      </p:sp>
      <p:grpSp>
        <p:nvGrpSpPr>
          <p:cNvPr id="12" name="図形グループ 11"/>
          <p:cNvGrpSpPr/>
          <p:nvPr/>
        </p:nvGrpSpPr>
        <p:grpSpPr>
          <a:xfrm>
            <a:off x="511828" y="304747"/>
            <a:ext cx="335733" cy="509114"/>
            <a:chOff x="1327150" y="307976"/>
            <a:chExt cx="311150" cy="461665"/>
          </a:xfrm>
        </p:grpSpPr>
        <p:sp>
          <p:nvSpPr>
            <p:cNvPr id="14" name="円/楕円 13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図形グループ 16"/>
          <p:cNvGrpSpPr/>
          <p:nvPr/>
        </p:nvGrpSpPr>
        <p:grpSpPr>
          <a:xfrm>
            <a:off x="1599418" y="5454983"/>
            <a:ext cx="335733" cy="509114"/>
            <a:chOff x="1327150" y="307976"/>
            <a:chExt cx="311150" cy="461665"/>
          </a:xfrm>
        </p:grpSpPr>
        <p:sp>
          <p:nvSpPr>
            <p:cNvPr id="18" name="円/楕円 17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図形グループ 19"/>
          <p:cNvGrpSpPr/>
          <p:nvPr/>
        </p:nvGrpSpPr>
        <p:grpSpPr>
          <a:xfrm>
            <a:off x="5781970" y="798820"/>
            <a:ext cx="335733" cy="509114"/>
            <a:chOff x="1327150" y="307976"/>
            <a:chExt cx="311150" cy="461665"/>
          </a:xfrm>
        </p:grpSpPr>
        <p:sp>
          <p:nvSpPr>
            <p:cNvPr id="21" name="円/楕円 20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306" y="2843073"/>
            <a:ext cx="2634993" cy="299431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44" y="1974202"/>
            <a:ext cx="3352799" cy="3831770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4794" y="262315"/>
            <a:ext cx="2215358" cy="2950785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016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063" y="901425"/>
            <a:ext cx="8128512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007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FFFBBB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雲仙諏訪の池ビジターセンター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0" y="4362213"/>
            <a:ext cx="4462272" cy="2987040"/>
          </a:xfrm>
          <a:prstGeom prst="rect">
            <a:avLst/>
          </a:prstGeom>
        </p:spPr>
      </p:pic>
      <p:pic>
        <p:nvPicPr>
          <p:cNvPr id="30" name="図 29" descr="IMGP3185諏訪の池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377" y="1980983"/>
            <a:ext cx="4342665" cy="3256999"/>
          </a:xfrm>
          <a:prstGeom prst="rect">
            <a:avLst/>
          </a:prstGeom>
        </p:spPr>
      </p:pic>
      <p:sp>
        <p:nvSpPr>
          <p:cNvPr id="10" name="角丸四角形吹き出し 9"/>
          <p:cNvSpPr/>
          <p:nvPr/>
        </p:nvSpPr>
        <p:spPr>
          <a:xfrm>
            <a:off x="2516249" y="247160"/>
            <a:ext cx="5268851" cy="1723087"/>
          </a:xfrm>
          <a:prstGeom prst="wedgeRoundRectCallout">
            <a:avLst>
              <a:gd name="adj1" fmla="val -62278"/>
              <a:gd name="adj2" fmla="val 1683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早崎のまわりには、他にもいろいろ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ジオサイト（みどころ）があるよ！</a:t>
            </a:r>
            <a:endParaRPr lang="en-US" altLang="ja-JP" sz="6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くわしくは 諏訪の池ビジターセンター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で聞いてみよう！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角丸四角形吹き出し 14"/>
          <p:cNvSpPr/>
          <p:nvPr/>
        </p:nvSpPr>
        <p:spPr>
          <a:xfrm>
            <a:off x="8126143" y="2626819"/>
            <a:ext cx="2248560" cy="1173689"/>
          </a:xfrm>
          <a:prstGeom prst="wedgeRoundRectCallout">
            <a:avLst>
              <a:gd name="adj1" fmla="val -18889"/>
              <a:gd name="adj2" fmla="val 950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44000" tIns="49775" rIns="99551" bIns="49775" rtlCol="0" anchor="ctr"/>
          <a:lstStyle/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池のまわりに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色んな鳥が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いるよー！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091951" y="6940949"/>
            <a:ext cx="380583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18</a:t>
            </a:r>
            <a:endParaRPr lang="ja-JP" altLang="en-US" sz="1300" dirty="0"/>
          </a:p>
        </p:txBody>
      </p:sp>
      <p:grpSp>
        <p:nvGrpSpPr>
          <p:cNvPr id="12" name="図形グループ 11"/>
          <p:cNvGrpSpPr/>
          <p:nvPr/>
        </p:nvGrpSpPr>
        <p:grpSpPr>
          <a:xfrm>
            <a:off x="2348383" y="100518"/>
            <a:ext cx="335733" cy="509114"/>
            <a:chOff x="1327150" y="307976"/>
            <a:chExt cx="311150" cy="461665"/>
          </a:xfrm>
        </p:grpSpPr>
        <p:sp>
          <p:nvSpPr>
            <p:cNvPr id="14" name="円/楕円 13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図形グループ 19"/>
          <p:cNvGrpSpPr/>
          <p:nvPr/>
        </p:nvGrpSpPr>
        <p:grpSpPr>
          <a:xfrm>
            <a:off x="7957820" y="2343612"/>
            <a:ext cx="335733" cy="509114"/>
            <a:chOff x="1327150" y="307976"/>
            <a:chExt cx="311150" cy="461665"/>
          </a:xfrm>
        </p:grpSpPr>
        <p:sp>
          <p:nvSpPr>
            <p:cNvPr id="21" name="円/楕円 20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図形グループ 23"/>
          <p:cNvGrpSpPr/>
          <p:nvPr/>
        </p:nvGrpSpPr>
        <p:grpSpPr>
          <a:xfrm>
            <a:off x="8078643" y="275532"/>
            <a:ext cx="2078851" cy="638123"/>
            <a:chOff x="7776349" y="421206"/>
            <a:chExt cx="2078851" cy="638123"/>
          </a:xfrm>
        </p:grpSpPr>
        <p:sp>
          <p:nvSpPr>
            <p:cNvPr id="25" name="テキスト ボックス 24"/>
            <p:cNvSpPr txBox="1"/>
            <p:nvPr/>
          </p:nvSpPr>
          <p:spPr>
            <a:xfrm>
              <a:off x="7776349" y="421206"/>
              <a:ext cx="2078851" cy="638123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60000"/>
                </a:lnSpc>
              </a:pPr>
              <a:endParaRPr kumimoji="1" lang="en-US" altLang="ja-JP" sz="2800" b="1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60000"/>
                </a:lnSpc>
              </a:pPr>
              <a:r>
                <a:rPr kumimoji="1" lang="ja-JP" altLang="en-US" sz="2800" b="1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おまけ情報</a:t>
              </a:r>
              <a:endParaRPr kumimoji="1" lang="ja-JP" altLang="en-US" sz="2800" b="1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8948550" y="427556"/>
              <a:ext cx="787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じょうほう</a:t>
              </a:r>
              <a:endParaRPr kumimoji="1" lang="ja-JP" altLang="en-US" sz="900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27" name="図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103" y="4371644"/>
            <a:ext cx="2354997" cy="2825996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1735" y="3829536"/>
            <a:ext cx="3304389" cy="3354456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4201086" y="1003023"/>
            <a:ext cx="556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 smtClean="0">
                <a:latin typeface="HG丸ｺﾞｼｯｸM-PRO"/>
                <a:ea typeface="HG丸ｺﾞｼｯｸM-PRO"/>
                <a:cs typeface="HG丸ｺﾞｼｯｸM-PRO"/>
              </a:rPr>
              <a:t>すわ</a:t>
            </a:r>
            <a:endParaRPr kumimoji="1" lang="ja-JP" altLang="en-US" sz="9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32" name="図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834" y="212686"/>
            <a:ext cx="1832782" cy="2441206"/>
          </a:xfrm>
          <a:prstGeom prst="rect">
            <a:avLst/>
          </a:prstGeom>
          <a:ln>
            <a:noFill/>
          </a:ln>
        </p:spPr>
      </p:pic>
      <p:sp>
        <p:nvSpPr>
          <p:cNvPr id="13" name="角丸四角形吹き出し 12"/>
          <p:cNvSpPr/>
          <p:nvPr/>
        </p:nvSpPr>
        <p:spPr>
          <a:xfrm>
            <a:off x="3954050" y="6425242"/>
            <a:ext cx="2086942" cy="914486"/>
          </a:xfrm>
          <a:prstGeom prst="wedgeRoundRectCallout">
            <a:avLst>
              <a:gd name="adj1" fmla="val 47865"/>
              <a:gd name="adj2" fmla="val -8340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44000" tIns="49775" rIns="39193" bIns="49775" rtlCol="0" anchor="ctr"/>
          <a:lstStyle/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わぁ、</a:t>
            </a:r>
            <a:endParaRPr lang="en-US" altLang="ja-JP" sz="22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大きな池ね！</a:t>
            </a:r>
            <a:endParaRPr lang="ja-JP" altLang="ja-JP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7" name="図形グループ 16"/>
          <p:cNvGrpSpPr/>
          <p:nvPr/>
        </p:nvGrpSpPr>
        <p:grpSpPr>
          <a:xfrm>
            <a:off x="3775674" y="6149574"/>
            <a:ext cx="335733" cy="509114"/>
            <a:chOff x="1327150" y="307976"/>
            <a:chExt cx="311150" cy="461665"/>
          </a:xfrm>
        </p:grpSpPr>
        <p:sp>
          <p:nvSpPr>
            <p:cNvPr id="18" name="円/楕円 17"/>
            <p:cNvSpPr/>
            <p:nvPr/>
          </p:nvSpPr>
          <p:spPr>
            <a:xfrm>
              <a:off x="1327150" y="409690"/>
              <a:ext cx="311150" cy="3111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1337733" y="307976"/>
              <a:ext cx="28998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3" name="テキスト ボックス 32"/>
          <p:cNvSpPr txBox="1"/>
          <p:nvPr/>
        </p:nvSpPr>
        <p:spPr>
          <a:xfrm>
            <a:off x="77797" y="4362213"/>
            <a:ext cx="3179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雲仙諏訪の池ビジターセンター</a:t>
            </a:r>
            <a:endParaRPr kumimoji="1" lang="ja-JP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50800" y="63500"/>
            <a:ext cx="10572750" cy="7442200"/>
          </a:xfrm>
          <a:prstGeom prst="rect">
            <a:avLst/>
          </a:prstGeom>
          <a:noFill/>
          <a:ln w="177800" cmpd="sng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43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34" y="901425"/>
            <a:ext cx="8154971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142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-12141" y="0"/>
            <a:ext cx="10700779" cy="7562850"/>
          </a:xfrm>
          <a:prstGeom prst="rect">
            <a:avLst/>
          </a:prstGeom>
          <a:solidFill>
            <a:srgbClr val="66CCFF">
              <a:alpha val="5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図形グループ 5"/>
          <p:cNvGrpSpPr/>
          <p:nvPr/>
        </p:nvGrpSpPr>
        <p:grpSpPr>
          <a:xfrm>
            <a:off x="3997464" y="893080"/>
            <a:ext cx="4829035" cy="2205160"/>
            <a:chOff x="2651265" y="893080"/>
            <a:chExt cx="4829035" cy="2205160"/>
          </a:xfrm>
        </p:grpSpPr>
        <p:grpSp>
          <p:nvGrpSpPr>
            <p:cNvPr id="7" name="図形グループ 6"/>
            <p:cNvGrpSpPr/>
            <p:nvPr/>
          </p:nvGrpSpPr>
          <p:grpSpPr>
            <a:xfrm>
              <a:off x="2651265" y="935490"/>
              <a:ext cx="2070660" cy="2070660"/>
              <a:chOff x="2422665" y="2141990"/>
              <a:chExt cx="2070660" cy="2070660"/>
            </a:xfrm>
          </p:grpSpPr>
          <p:sp>
            <p:nvSpPr>
              <p:cNvPr id="9" name="円/楕円 8"/>
              <p:cNvSpPr/>
              <p:nvPr/>
            </p:nvSpPr>
            <p:spPr>
              <a:xfrm>
                <a:off x="2422665" y="2141990"/>
                <a:ext cx="2070660" cy="207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0" name="図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22665" y="2141990"/>
                <a:ext cx="2070660" cy="2070660"/>
              </a:xfrm>
              <a:prstGeom prst="rect">
                <a:avLst/>
              </a:prstGeom>
            </p:spPr>
          </p:pic>
        </p:grpSp>
        <p:pic>
          <p:nvPicPr>
            <p:cNvPr id="8" name="図 7"/>
            <p:cNvPicPr>
              <a:picLocks noChangeAspect="1"/>
            </p:cNvPicPr>
            <p:nvPr/>
          </p:nvPicPr>
          <p:blipFill rotWithShape="1">
            <a:blip r:embed="rId4"/>
            <a:srcRect l="12789" r="10960" b="7696"/>
            <a:stretch/>
          </p:blipFill>
          <p:spPr>
            <a:xfrm>
              <a:off x="5275139" y="893080"/>
              <a:ext cx="2205161" cy="2205160"/>
            </a:xfrm>
            <a:prstGeom prst="ellipse">
              <a:avLst/>
            </a:prstGeom>
            <a:ln>
              <a:noFill/>
            </a:ln>
          </p:spPr>
        </p:pic>
      </p:grpSp>
      <p:grpSp>
        <p:nvGrpSpPr>
          <p:cNvPr id="11" name="図形グループ 10"/>
          <p:cNvGrpSpPr/>
          <p:nvPr/>
        </p:nvGrpSpPr>
        <p:grpSpPr>
          <a:xfrm>
            <a:off x="2729174" y="3403601"/>
            <a:ext cx="7365615" cy="3785424"/>
            <a:chOff x="3276600" y="3611753"/>
            <a:chExt cx="6540500" cy="3361371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3611753"/>
              <a:ext cx="6540500" cy="3361371"/>
            </a:xfrm>
            <a:prstGeom prst="rect">
              <a:avLst/>
            </a:prstGeom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3804589" y="3998655"/>
              <a:ext cx="5580659" cy="2355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ja-JP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わくわく</a:t>
              </a:r>
              <a:r>
                <a:rPr lang="ja-JP" altLang="en-US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r>
                <a:rPr lang="ja-JP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ja-JP" sz="2800" b="1" dirty="0">
                  <a:latin typeface="HG丸ｺﾞｼｯｸM-PRO"/>
                  <a:ea typeface="HG丸ｺﾞｼｯｸM-PRO"/>
                  <a:cs typeface="HG丸ｺﾞｼｯｸM-PRO"/>
                </a:rPr>
                <a:t>半島探検隊　</a:t>
              </a:r>
              <a:r>
                <a:rPr lang="en-US" altLang="ja-JP" sz="2800" b="1" dirty="0">
                  <a:latin typeface="HG丸ｺﾞｼｯｸM-PRO"/>
                  <a:ea typeface="HG丸ｺﾞｼｯｸM-PRO"/>
                  <a:cs typeface="HG丸ｺﾞｼｯｸM-PRO"/>
                </a:rPr>
                <a:t>No</a:t>
              </a:r>
              <a:r>
                <a:rPr lang="en-US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.2</a:t>
              </a:r>
              <a:endParaRPr lang="ja-JP" altLang="ja-JP" sz="28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120000"/>
                </a:lnSpc>
              </a:pPr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は じ め 、 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島</a:t>
              </a:r>
              <a:r>
                <a:rPr lang="en-US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原</a:t>
              </a:r>
              <a:r>
                <a:rPr lang="en-US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半</a:t>
              </a:r>
              <a:r>
                <a:rPr lang="en-US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島</a:t>
              </a:r>
              <a:r>
                <a:rPr lang="en-US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　</a:t>
              </a:r>
              <a:endParaRPr lang="en-US" altLang="ja-JP" sz="3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dist"/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黒くて小さな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島</a:t>
              </a:r>
              <a:r>
                <a:rPr lang="ja-JP" altLang="ja-JP" sz="3600" b="1" dirty="0">
                  <a:latin typeface="HG丸ｺﾞｼｯｸM-PRO"/>
                  <a:ea typeface="HG丸ｺﾞｼｯｸM-PRO"/>
                  <a:cs typeface="HG丸ｺﾞｼｯｸM-PRO"/>
                </a:rPr>
                <a:t>だった！の巻</a:t>
              </a:r>
            </a:p>
            <a:p>
              <a:pPr algn="dist">
                <a:lnSpc>
                  <a:spcPct val="150000"/>
                </a:lnSpc>
              </a:pPr>
              <a:r>
                <a:rPr lang="ja-JP" altLang="en-US" sz="3200" b="1" dirty="0">
                  <a:latin typeface="HG丸ｺﾞｼｯｸM-PRO"/>
                  <a:ea typeface="HG丸ｺﾞｼｯｸM-PRO"/>
                  <a:cs typeface="HG丸ｺﾞｼｯｸM-PRO"/>
                </a:rPr>
                <a:t>　</a:t>
              </a:r>
              <a:r>
                <a:rPr lang="ja-JP" altLang="en-US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　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環境省</a:t>
              </a:r>
              <a:r>
                <a:rPr lang="en-US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九州</a:t>
              </a:r>
              <a:r>
                <a:rPr lang="ja-JP" altLang="ja-JP" sz="3200" b="1" dirty="0">
                  <a:latin typeface="HG丸ｺﾞｼｯｸM-PRO"/>
                  <a:ea typeface="HG丸ｺﾞｼｯｸM-PRO"/>
                  <a:cs typeface="HG丸ｺﾞｼｯｸM-PRO"/>
                </a:rPr>
                <a:t>地方環境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事務所</a:t>
              </a:r>
              <a:endParaRPr lang="ja-JP" altLang="ja-JP" sz="3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15" name="Picture 2" descr="D:\Documents and Settings\KISHID01\デスクトップ\ジオ パワポ資料\moe_logo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094" y="5803739"/>
            <a:ext cx="913013" cy="60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65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07650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997</Words>
  <Application>Microsoft Office PowerPoint</Application>
  <PresentationFormat>ユーザー設定</PresentationFormat>
  <Paragraphs>298</Paragraphs>
  <Slides>40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5" baseType="lpstr">
      <vt:lpstr>HG丸ｺﾞｼｯｸM-PRO</vt:lpstr>
      <vt:lpstr>ＭＳ Ｐゴシック</vt:lpstr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2015-03-25T06:55:34Z</dcterms:created>
  <dcterms:modified xsi:type="dcterms:W3CDTF">2015-03-25T06:55:40Z</dcterms:modified>
</cp:coreProperties>
</file>